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13" r:id="rId2"/>
    <p:sldId id="256" r:id="rId3"/>
    <p:sldId id="275" r:id="rId4"/>
    <p:sldId id="258" r:id="rId5"/>
    <p:sldId id="260" r:id="rId6"/>
    <p:sldId id="259" r:id="rId7"/>
    <p:sldId id="261" r:id="rId8"/>
    <p:sldId id="314" r:id="rId9"/>
    <p:sldId id="264" r:id="rId10"/>
    <p:sldId id="266" r:id="rId11"/>
    <p:sldId id="265" r:id="rId12"/>
    <p:sldId id="279" r:id="rId13"/>
    <p:sldId id="280" r:id="rId14"/>
    <p:sldId id="291" r:id="rId15"/>
    <p:sldId id="267" r:id="rId16"/>
    <p:sldId id="281" r:id="rId17"/>
    <p:sldId id="282" r:id="rId18"/>
    <p:sldId id="268" r:id="rId19"/>
    <p:sldId id="269" r:id="rId20"/>
    <p:sldId id="283" r:id="rId21"/>
    <p:sldId id="284" r:id="rId22"/>
    <p:sldId id="270" r:id="rId23"/>
    <p:sldId id="271" r:id="rId24"/>
    <p:sldId id="285" r:id="rId25"/>
    <p:sldId id="286" r:id="rId26"/>
    <p:sldId id="287" r:id="rId27"/>
    <p:sldId id="272" r:id="rId28"/>
    <p:sldId id="278" r:id="rId29"/>
    <p:sldId id="290" r:id="rId30"/>
    <p:sldId id="292" r:id="rId31"/>
    <p:sldId id="273" r:id="rId32"/>
    <p:sldId id="274" r:id="rId33"/>
    <p:sldId id="262" r:id="rId34"/>
    <p:sldId id="263" r:id="rId35"/>
    <p:sldId id="293" r:id="rId36"/>
    <p:sldId id="294" r:id="rId37"/>
    <p:sldId id="295" r:id="rId38"/>
    <p:sldId id="296" r:id="rId39"/>
    <p:sldId id="297" r:id="rId40"/>
    <p:sldId id="298" r:id="rId41"/>
    <p:sldId id="299" r:id="rId42"/>
    <p:sldId id="300" r:id="rId43"/>
    <p:sldId id="301" r:id="rId44"/>
    <p:sldId id="302" r:id="rId45"/>
    <p:sldId id="304" r:id="rId46"/>
    <p:sldId id="303" r:id="rId47"/>
    <p:sldId id="305" r:id="rId48"/>
    <p:sldId id="306" r:id="rId49"/>
    <p:sldId id="308" r:id="rId50"/>
    <p:sldId id="307" r:id="rId51"/>
    <p:sldId id="309" r:id="rId52"/>
    <p:sldId id="310" r:id="rId53"/>
    <p:sldId id="311" r:id="rId54"/>
    <p:sldId id="312" r:id="rId55"/>
    <p:sldId id="277" r:id="rId56"/>
    <p:sldId id="276"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0" autoAdjust="0"/>
    <p:restoredTop sz="94660"/>
  </p:normalViewPr>
  <p:slideViewPr>
    <p:cSldViewPr snapToGrid="0">
      <p:cViewPr varScale="1">
        <p:scale>
          <a:sx n="111" d="100"/>
          <a:sy n="111" d="100"/>
        </p:scale>
        <p:origin x="10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ome Hesch" userId="5bbdd1b7f539ef3e" providerId="LiveId" clId="{5C5CEC10-83E9-4425-AB07-6F91A8070EA9}"/>
    <pc:docChg chg="custSel modSld sldOrd">
      <pc:chgData name="Jerome Hesch" userId="5bbdd1b7f539ef3e" providerId="LiveId" clId="{5C5CEC10-83E9-4425-AB07-6F91A8070EA9}" dt="2023-12-11T20:07:20.092" v="97"/>
      <pc:docMkLst>
        <pc:docMk/>
      </pc:docMkLst>
      <pc:sldChg chg="ord">
        <pc:chgData name="Jerome Hesch" userId="5bbdd1b7f539ef3e" providerId="LiveId" clId="{5C5CEC10-83E9-4425-AB07-6F91A8070EA9}" dt="2023-12-11T20:07:20.092" v="97"/>
        <pc:sldMkLst>
          <pc:docMk/>
          <pc:sldMk cId="3183505483" sldId="259"/>
        </pc:sldMkLst>
      </pc:sldChg>
      <pc:sldChg chg="ord">
        <pc:chgData name="Jerome Hesch" userId="5bbdd1b7f539ef3e" providerId="LiveId" clId="{5C5CEC10-83E9-4425-AB07-6F91A8070EA9}" dt="2023-12-11T20:05:20.390" v="1"/>
        <pc:sldMkLst>
          <pc:docMk/>
          <pc:sldMk cId="167080819" sldId="262"/>
        </pc:sldMkLst>
      </pc:sldChg>
      <pc:sldChg chg="modSp mod ord">
        <pc:chgData name="Jerome Hesch" userId="5bbdd1b7f539ef3e" providerId="LiveId" clId="{5C5CEC10-83E9-4425-AB07-6F91A8070EA9}" dt="2023-12-11T20:06:49.957" v="95" actId="20577"/>
        <pc:sldMkLst>
          <pc:docMk/>
          <pc:sldMk cId="3450128021" sldId="263"/>
        </pc:sldMkLst>
        <pc:spChg chg="mod">
          <ac:chgData name="Jerome Hesch" userId="5bbdd1b7f539ef3e" providerId="LiveId" clId="{5C5CEC10-83E9-4425-AB07-6F91A8070EA9}" dt="2023-12-11T20:06:49.957" v="95" actId="20577"/>
          <ac:spMkLst>
            <pc:docMk/>
            <pc:sldMk cId="3450128021" sldId="263"/>
            <ac:spMk id="3" creationId="{5E8BAD9A-9D26-695B-FB60-6B867740B5C6}"/>
          </ac:spMkLst>
        </pc:spChg>
      </pc:sldChg>
    </pc:docChg>
  </pc:docChgLst>
  <pc:docChgLst>
    <pc:chgData name="Jerome Hesch" userId="5bbdd1b7f539ef3e" providerId="LiveId" clId="{7FCA978B-C6AF-400B-ADEC-8C28C0CDC427}"/>
    <pc:docChg chg="undo custSel addSld modSld sldOrd">
      <pc:chgData name="Jerome Hesch" userId="5bbdd1b7f539ef3e" providerId="LiveId" clId="{7FCA978B-C6AF-400B-ADEC-8C28C0CDC427}" dt="2024-03-27T22:00:56.329" v="168" actId="20577"/>
      <pc:docMkLst>
        <pc:docMk/>
      </pc:docMkLst>
      <pc:sldChg chg="addSp delSp modSp mod">
        <pc:chgData name="Jerome Hesch" userId="5bbdd1b7f539ef3e" providerId="LiveId" clId="{7FCA978B-C6AF-400B-ADEC-8C28C0CDC427}" dt="2024-03-27T21:59:18.472" v="109" actId="6549"/>
        <pc:sldMkLst>
          <pc:docMk/>
          <pc:sldMk cId="27571692" sldId="256"/>
        </pc:sldMkLst>
        <pc:spChg chg="mod">
          <ac:chgData name="Jerome Hesch" userId="5bbdd1b7f539ef3e" providerId="LiveId" clId="{7FCA978B-C6AF-400B-ADEC-8C28C0CDC427}" dt="2024-03-27T21:58:04.787" v="105" actId="21"/>
          <ac:spMkLst>
            <pc:docMk/>
            <pc:sldMk cId="27571692" sldId="256"/>
            <ac:spMk id="2" creationId="{0EA59B10-19ED-6E3D-0C86-96BAA1AA8069}"/>
          </ac:spMkLst>
        </pc:spChg>
        <pc:spChg chg="add del">
          <ac:chgData name="Jerome Hesch" userId="5bbdd1b7f539ef3e" providerId="LiveId" clId="{7FCA978B-C6AF-400B-ADEC-8C28C0CDC427}" dt="2024-03-27T21:56:31.811" v="89" actId="22"/>
          <ac:spMkLst>
            <pc:docMk/>
            <pc:sldMk cId="27571692" sldId="256"/>
            <ac:spMk id="6" creationId="{3FFAF991-7E42-8C63-80BA-E49A7752C221}"/>
          </ac:spMkLst>
        </pc:spChg>
        <pc:spChg chg="mod">
          <ac:chgData name="Jerome Hesch" userId="5bbdd1b7f539ef3e" providerId="LiveId" clId="{7FCA978B-C6AF-400B-ADEC-8C28C0CDC427}" dt="2024-03-27T21:59:18.472" v="109" actId="6549"/>
          <ac:spMkLst>
            <pc:docMk/>
            <pc:sldMk cId="27571692" sldId="256"/>
            <ac:spMk id="7" creationId="{EE6A5BAE-6C4B-B7DB-C1F3-DBE4D9B76F76}"/>
          </ac:spMkLst>
        </pc:spChg>
      </pc:sldChg>
      <pc:sldChg chg="modSp new mod ord">
        <pc:chgData name="Jerome Hesch" userId="5bbdd1b7f539ef3e" providerId="LiveId" clId="{7FCA978B-C6AF-400B-ADEC-8C28C0CDC427}" dt="2024-03-27T22:00:56.329" v="168" actId="20577"/>
        <pc:sldMkLst>
          <pc:docMk/>
          <pc:sldMk cId="3060831306" sldId="313"/>
        </pc:sldMkLst>
        <pc:spChg chg="mod">
          <ac:chgData name="Jerome Hesch" userId="5bbdd1b7f539ef3e" providerId="LiveId" clId="{7FCA978B-C6AF-400B-ADEC-8C28C0CDC427}" dt="2024-03-27T22:00:56.329" v="168" actId="20577"/>
          <ac:spMkLst>
            <pc:docMk/>
            <pc:sldMk cId="3060831306" sldId="313"/>
            <ac:spMk id="3" creationId="{B5EBABE0-99A6-3170-BAC4-B1B9AED6E8AF}"/>
          </ac:spMkLst>
        </pc:spChg>
      </pc:sldChg>
    </pc:docChg>
  </pc:docChgLst>
  <pc:docChgLst>
    <pc:chgData name="Jerome Hesch" userId="5bbdd1b7f539ef3e" providerId="LiveId" clId="{5167B462-91DF-4031-91C4-E7299516EF31}"/>
    <pc:docChg chg="undo redo custSel addSld delSld modSld sldOrd modNotesMaster">
      <pc:chgData name="Jerome Hesch" userId="5bbdd1b7f539ef3e" providerId="LiveId" clId="{5167B462-91DF-4031-91C4-E7299516EF31}" dt="2024-02-26T20:30:55.331" v="9881" actId="6549"/>
      <pc:docMkLst>
        <pc:docMk/>
      </pc:docMkLst>
      <pc:sldChg chg="addSp delSp modSp mod">
        <pc:chgData name="Jerome Hesch" userId="5bbdd1b7f539ef3e" providerId="LiveId" clId="{5167B462-91DF-4031-91C4-E7299516EF31}" dt="2024-02-26T20:30:55.331" v="9881" actId="6549"/>
        <pc:sldMkLst>
          <pc:docMk/>
          <pc:sldMk cId="27571692" sldId="256"/>
        </pc:sldMkLst>
        <pc:spChg chg="mod">
          <ac:chgData name="Jerome Hesch" userId="5bbdd1b7f539ef3e" providerId="LiveId" clId="{5167B462-91DF-4031-91C4-E7299516EF31}" dt="2024-02-09T16:58:24.649" v="8595" actId="14100"/>
          <ac:spMkLst>
            <pc:docMk/>
            <pc:sldMk cId="27571692" sldId="256"/>
            <ac:spMk id="2" creationId="{0EA59B10-19ED-6E3D-0C86-96BAA1AA8069}"/>
          </ac:spMkLst>
        </pc:spChg>
        <pc:spChg chg="mod">
          <ac:chgData name="Jerome Hesch" userId="5bbdd1b7f539ef3e" providerId="LiveId" clId="{5167B462-91DF-4031-91C4-E7299516EF31}" dt="2024-01-05T14:50:16.082" v="29" actId="20577"/>
          <ac:spMkLst>
            <pc:docMk/>
            <pc:sldMk cId="27571692" sldId="256"/>
            <ac:spMk id="3" creationId="{5CAD1313-C25E-38B3-0824-FBB663D50535}"/>
          </ac:spMkLst>
        </pc:spChg>
        <pc:spChg chg="add mod">
          <ac:chgData name="Jerome Hesch" userId="5bbdd1b7f539ef3e" providerId="LiveId" clId="{5167B462-91DF-4031-91C4-E7299516EF31}" dt="2024-02-26T20:30:55.331" v="9881" actId="6549"/>
          <ac:spMkLst>
            <pc:docMk/>
            <pc:sldMk cId="27571692" sldId="256"/>
            <ac:spMk id="7" creationId="{EE6A5BAE-6C4B-B7DB-C1F3-DBE4D9B76F76}"/>
          </ac:spMkLst>
        </pc:spChg>
        <pc:picChg chg="add del mod">
          <ac:chgData name="Jerome Hesch" userId="5bbdd1b7f539ef3e" providerId="LiveId" clId="{5167B462-91DF-4031-91C4-E7299516EF31}" dt="2024-01-27T00:12:56.748" v="6766" actId="478"/>
          <ac:picMkLst>
            <pc:docMk/>
            <pc:sldMk cId="27571692" sldId="256"/>
            <ac:picMk id="5" creationId="{00000000-0000-0000-0000-000000000000}"/>
          </ac:picMkLst>
        </pc:picChg>
      </pc:sldChg>
      <pc:sldChg chg="del">
        <pc:chgData name="Jerome Hesch" userId="5bbdd1b7f539ef3e" providerId="LiveId" clId="{5167B462-91DF-4031-91C4-E7299516EF31}" dt="2024-01-05T14:52:40.627" v="30" actId="2696"/>
        <pc:sldMkLst>
          <pc:docMk/>
          <pc:sldMk cId="3776144275" sldId="257"/>
        </pc:sldMkLst>
      </pc:sldChg>
      <pc:sldChg chg="modSp mod">
        <pc:chgData name="Jerome Hesch" userId="5bbdd1b7f539ef3e" providerId="LiveId" clId="{5167B462-91DF-4031-91C4-E7299516EF31}" dt="2024-02-09T17:05:56.365" v="8711" actId="14100"/>
        <pc:sldMkLst>
          <pc:docMk/>
          <pc:sldMk cId="32395517" sldId="258"/>
        </pc:sldMkLst>
        <pc:spChg chg="mod">
          <ac:chgData name="Jerome Hesch" userId="5bbdd1b7f539ef3e" providerId="LiveId" clId="{5167B462-91DF-4031-91C4-E7299516EF31}" dt="2024-02-05T17:32:50.713" v="8592" actId="1036"/>
          <ac:spMkLst>
            <pc:docMk/>
            <pc:sldMk cId="32395517" sldId="258"/>
            <ac:spMk id="2" creationId="{A33C50FF-B7F2-DC36-146B-5944AC08D55B}"/>
          </ac:spMkLst>
        </pc:spChg>
        <pc:spChg chg="mod">
          <ac:chgData name="Jerome Hesch" userId="5bbdd1b7f539ef3e" providerId="LiveId" clId="{5167B462-91DF-4031-91C4-E7299516EF31}" dt="2024-02-09T17:05:56.365" v="8711" actId="14100"/>
          <ac:spMkLst>
            <pc:docMk/>
            <pc:sldMk cId="32395517" sldId="258"/>
            <ac:spMk id="3" creationId="{51984321-15CC-EDE4-53BE-3EF1B381AF4F}"/>
          </ac:spMkLst>
        </pc:spChg>
      </pc:sldChg>
      <pc:sldChg chg="modSp mod">
        <pc:chgData name="Jerome Hesch" userId="5bbdd1b7f539ef3e" providerId="LiveId" clId="{5167B462-91DF-4031-91C4-E7299516EF31}" dt="2024-02-09T17:10:24.697" v="8735" actId="255"/>
        <pc:sldMkLst>
          <pc:docMk/>
          <pc:sldMk cId="3183505483" sldId="259"/>
        </pc:sldMkLst>
        <pc:spChg chg="mod">
          <ac:chgData name="Jerome Hesch" userId="5bbdd1b7f539ef3e" providerId="LiveId" clId="{5167B462-91DF-4031-91C4-E7299516EF31}" dt="2024-01-05T15:17:38.816" v="903" actId="20577"/>
          <ac:spMkLst>
            <pc:docMk/>
            <pc:sldMk cId="3183505483" sldId="259"/>
            <ac:spMk id="2" creationId="{E1BEF540-5D91-BD6E-58F7-FB45B8271FE7}"/>
          </ac:spMkLst>
        </pc:spChg>
        <pc:spChg chg="mod">
          <ac:chgData name="Jerome Hesch" userId="5bbdd1b7f539ef3e" providerId="LiveId" clId="{5167B462-91DF-4031-91C4-E7299516EF31}" dt="2024-02-09T17:10:24.697" v="8735" actId="255"/>
          <ac:spMkLst>
            <pc:docMk/>
            <pc:sldMk cId="3183505483" sldId="259"/>
            <ac:spMk id="3" creationId="{F236E2AA-ED44-8C9C-D995-D72BF924F658}"/>
          </ac:spMkLst>
        </pc:spChg>
      </pc:sldChg>
      <pc:sldChg chg="modSp mod">
        <pc:chgData name="Jerome Hesch" userId="5bbdd1b7f539ef3e" providerId="LiveId" clId="{5167B462-91DF-4031-91C4-E7299516EF31}" dt="2024-02-09T17:09:53.190" v="8734" actId="13926"/>
        <pc:sldMkLst>
          <pc:docMk/>
          <pc:sldMk cId="395388887" sldId="260"/>
        </pc:sldMkLst>
        <pc:spChg chg="mod">
          <ac:chgData name="Jerome Hesch" userId="5bbdd1b7f539ef3e" providerId="LiveId" clId="{5167B462-91DF-4031-91C4-E7299516EF31}" dt="2024-02-09T17:07:59.088" v="8716" actId="6549"/>
          <ac:spMkLst>
            <pc:docMk/>
            <pc:sldMk cId="395388887" sldId="260"/>
            <ac:spMk id="2" creationId="{5F0051E3-0D1C-7E89-1925-4B7ABEAA9888}"/>
          </ac:spMkLst>
        </pc:spChg>
        <pc:spChg chg="mod">
          <ac:chgData name="Jerome Hesch" userId="5bbdd1b7f539ef3e" providerId="LiveId" clId="{5167B462-91DF-4031-91C4-E7299516EF31}" dt="2024-02-09T17:09:53.190" v="8734" actId="13926"/>
          <ac:spMkLst>
            <pc:docMk/>
            <pc:sldMk cId="395388887" sldId="260"/>
            <ac:spMk id="3" creationId="{D0377463-1FA7-54F5-4279-51105AAFAA43}"/>
          </ac:spMkLst>
        </pc:spChg>
      </pc:sldChg>
      <pc:sldChg chg="modSp mod">
        <pc:chgData name="Jerome Hesch" userId="5bbdd1b7f539ef3e" providerId="LiveId" clId="{5167B462-91DF-4031-91C4-E7299516EF31}" dt="2024-02-09T17:12:08.940" v="8752" actId="20577"/>
        <pc:sldMkLst>
          <pc:docMk/>
          <pc:sldMk cId="401933575" sldId="261"/>
        </pc:sldMkLst>
        <pc:spChg chg="mod">
          <ac:chgData name="Jerome Hesch" userId="5bbdd1b7f539ef3e" providerId="LiveId" clId="{5167B462-91DF-4031-91C4-E7299516EF31}" dt="2024-01-27T00:17:37.801" v="6901" actId="6549"/>
          <ac:spMkLst>
            <pc:docMk/>
            <pc:sldMk cId="401933575" sldId="261"/>
            <ac:spMk id="2" creationId="{14521B60-62BC-E22D-303A-C61D44BEB265}"/>
          </ac:spMkLst>
        </pc:spChg>
        <pc:spChg chg="mod">
          <ac:chgData name="Jerome Hesch" userId="5bbdd1b7f539ef3e" providerId="LiveId" clId="{5167B462-91DF-4031-91C4-E7299516EF31}" dt="2024-02-09T17:12:08.940" v="8752" actId="20577"/>
          <ac:spMkLst>
            <pc:docMk/>
            <pc:sldMk cId="401933575" sldId="261"/>
            <ac:spMk id="3" creationId="{EC2E3EF8-6227-1028-8AEC-25DB5D347CDA}"/>
          </ac:spMkLst>
        </pc:spChg>
      </pc:sldChg>
      <pc:sldChg chg="modSp mod">
        <pc:chgData name="Jerome Hesch" userId="5bbdd1b7f539ef3e" providerId="LiveId" clId="{5167B462-91DF-4031-91C4-E7299516EF31}" dt="2024-02-09T17:57:05.596" v="9670" actId="20577"/>
        <pc:sldMkLst>
          <pc:docMk/>
          <pc:sldMk cId="167080819" sldId="262"/>
        </pc:sldMkLst>
        <pc:spChg chg="mod">
          <ac:chgData name="Jerome Hesch" userId="5bbdd1b7f539ef3e" providerId="LiveId" clId="{5167B462-91DF-4031-91C4-E7299516EF31}" dt="2024-02-09T17:57:05.596" v="9670" actId="20577"/>
          <ac:spMkLst>
            <pc:docMk/>
            <pc:sldMk cId="167080819" sldId="262"/>
            <ac:spMk id="3" creationId="{2062DFF4-9676-BB2D-CE44-891CD63F68BB}"/>
          </ac:spMkLst>
        </pc:spChg>
      </pc:sldChg>
      <pc:sldChg chg="modSp mod">
        <pc:chgData name="Jerome Hesch" userId="5bbdd1b7f539ef3e" providerId="LiveId" clId="{5167B462-91DF-4031-91C4-E7299516EF31}" dt="2024-02-09T17:58:10.035" v="9705" actId="20577"/>
        <pc:sldMkLst>
          <pc:docMk/>
          <pc:sldMk cId="3450128021" sldId="263"/>
        </pc:sldMkLst>
        <pc:spChg chg="mod">
          <ac:chgData name="Jerome Hesch" userId="5bbdd1b7f539ef3e" providerId="LiveId" clId="{5167B462-91DF-4031-91C4-E7299516EF31}" dt="2024-02-09T17:58:10.035" v="9705" actId="20577"/>
          <ac:spMkLst>
            <pc:docMk/>
            <pc:sldMk cId="3450128021" sldId="263"/>
            <ac:spMk id="3" creationId="{5E8BAD9A-9D26-695B-FB60-6B867740B5C6}"/>
          </ac:spMkLst>
        </pc:spChg>
      </pc:sldChg>
      <pc:sldChg chg="modSp mod">
        <pc:chgData name="Jerome Hesch" userId="5bbdd1b7f539ef3e" providerId="LiveId" clId="{5167B462-91DF-4031-91C4-E7299516EF31}" dt="2024-02-09T17:15:39.479" v="8820" actId="6549"/>
        <pc:sldMkLst>
          <pc:docMk/>
          <pc:sldMk cId="512155138" sldId="264"/>
        </pc:sldMkLst>
        <pc:spChg chg="mod">
          <ac:chgData name="Jerome Hesch" userId="5bbdd1b7f539ef3e" providerId="LiveId" clId="{5167B462-91DF-4031-91C4-E7299516EF31}" dt="2024-02-09T17:15:39.479" v="8820" actId="6549"/>
          <ac:spMkLst>
            <pc:docMk/>
            <pc:sldMk cId="512155138" sldId="264"/>
            <ac:spMk id="3" creationId="{00000000-0000-0000-0000-000000000000}"/>
          </ac:spMkLst>
        </pc:spChg>
      </pc:sldChg>
      <pc:sldChg chg="modSp mod">
        <pc:chgData name="Jerome Hesch" userId="5bbdd1b7f539ef3e" providerId="LiveId" clId="{5167B462-91DF-4031-91C4-E7299516EF31}" dt="2024-01-05T15:54:22.413" v="2892" actId="1076"/>
        <pc:sldMkLst>
          <pc:docMk/>
          <pc:sldMk cId="349127770" sldId="265"/>
        </pc:sldMkLst>
        <pc:picChg chg="mod">
          <ac:chgData name="Jerome Hesch" userId="5bbdd1b7f539ef3e" providerId="LiveId" clId="{5167B462-91DF-4031-91C4-E7299516EF31}" dt="2024-01-05T15:54:22.413" v="2892" actId="1076"/>
          <ac:picMkLst>
            <pc:docMk/>
            <pc:sldMk cId="349127770" sldId="265"/>
            <ac:picMk id="5" creationId="{00000000-0000-0000-0000-000000000000}"/>
          </ac:picMkLst>
        </pc:picChg>
      </pc:sldChg>
      <pc:sldChg chg="modSp mod ord">
        <pc:chgData name="Jerome Hesch" userId="5bbdd1b7f539ef3e" providerId="LiveId" clId="{5167B462-91DF-4031-91C4-E7299516EF31}" dt="2024-02-09T17:25:47.281" v="8992" actId="255"/>
        <pc:sldMkLst>
          <pc:docMk/>
          <pc:sldMk cId="2919150402" sldId="266"/>
        </pc:sldMkLst>
        <pc:spChg chg="mod">
          <ac:chgData name="Jerome Hesch" userId="5bbdd1b7f539ef3e" providerId="LiveId" clId="{5167B462-91DF-4031-91C4-E7299516EF31}" dt="2024-02-09T17:25:47.281" v="8992" actId="255"/>
          <ac:spMkLst>
            <pc:docMk/>
            <pc:sldMk cId="2919150402" sldId="266"/>
            <ac:spMk id="3" creationId="{00000000-0000-0000-0000-000000000000}"/>
          </ac:spMkLst>
        </pc:spChg>
      </pc:sldChg>
      <pc:sldChg chg="modSp mod">
        <pc:chgData name="Jerome Hesch" userId="5bbdd1b7f539ef3e" providerId="LiveId" clId="{5167B462-91DF-4031-91C4-E7299516EF31}" dt="2024-02-09T17:42:13.512" v="9628" actId="20577"/>
        <pc:sldMkLst>
          <pc:docMk/>
          <pc:sldMk cId="807473129" sldId="268"/>
        </pc:sldMkLst>
        <pc:spChg chg="mod">
          <ac:chgData name="Jerome Hesch" userId="5bbdd1b7f539ef3e" providerId="LiveId" clId="{5167B462-91DF-4031-91C4-E7299516EF31}" dt="2024-02-09T17:42:13.512" v="9628" actId="20577"/>
          <ac:spMkLst>
            <pc:docMk/>
            <pc:sldMk cId="807473129" sldId="268"/>
            <ac:spMk id="3" creationId="{00000000-0000-0000-0000-000000000000}"/>
          </ac:spMkLst>
        </pc:spChg>
      </pc:sldChg>
      <pc:sldChg chg="modSp mod">
        <pc:chgData name="Jerome Hesch" userId="5bbdd1b7f539ef3e" providerId="LiveId" clId="{5167B462-91DF-4031-91C4-E7299516EF31}" dt="2024-02-09T17:43:07.306" v="9631" actId="6549"/>
        <pc:sldMkLst>
          <pc:docMk/>
          <pc:sldMk cId="3764819906" sldId="270"/>
        </pc:sldMkLst>
        <pc:spChg chg="mod">
          <ac:chgData name="Jerome Hesch" userId="5bbdd1b7f539ef3e" providerId="LiveId" clId="{5167B462-91DF-4031-91C4-E7299516EF31}" dt="2024-02-09T17:43:07.306" v="9631" actId="6549"/>
          <ac:spMkLst>
            <pc:docMk/>
            <pc:sldMk cId="3764819906" sldId="270"/>
            <ac:spMk id="3" creationId="{00000000-0000-0000-0000-000000000000}"/>
          </ac:spMkLst>
        </pc:spChg>
        <pc:spChg chg="mod">
          <ac:chgData name="Jerome Hesch" userId="5bbdd1b7f539ef3e" providerId="LiveId" clId="{5167B462-91DF-4031-91C4-E7299516EF31}" dt="2024-02-09T17:34:24.649" v="9302" actId="20577"/>
          <ac:spMkLst>
            <pc:docMk/>
            <pc:sldMk cId="3764819906" sldId="270"/>
            <ac:spMk id="4" creationId="{00000000-0000-0000-0000-000000000000}"/>
          </ac:spMkLst>
        </pc:spChg>
      </pc:sldChg>
      <pc:sldChg chg="modSp mod">
        <pc:chgData name="Jerome Hesch" userId="5bbdd1b7f539ef3e" providerId="LiveId" clId="{5167B462-91DF-4031-91C4-E7299516EF31}" dt="2024-02-09T17:44:26.208" v="9638" actId="27636"/>
        <pc:sldMkLst>
          <pc:docMk/>
          <pc:sldMk cId="2153481631" sldId="272"/>
        </pc:sldMkLst>
        <pc:spChg chg="mod">
          <ac:chgData name="Jerome Hesch" userId="5bbdd1b7f539ef3e" providerId="LiveId" clId="{5167B462-91DF-4031-91C4-E7299516EF31}" dt="2024-02-09T17:44:26.208" v="9638" actId="27636"/>
          <ac:spMkLst>
            <pc:docMk/>
            <pc:sldMk cId="2153481631" sldId="272"/>
            <ac:spMk id="3" creationId="{00000000-0000-0000-0000-000000000000}"/>
          </ac:spMkLst>
        </pc:spChg>
      </pc:sldChg>
      <pc:sldChg chg="modSp mod">
        <pc:chgData name="Jerome Hesch" userId="5bbdd1b7f539ef3e" providerId="LiveId" clId="{5167B462-91DF-4031-91C4-E7299516EF31}" dt="2024-01-27T00:59:37.395" v="8428" actId="1076"/>
        <pc:sldMkLst>
          <pc:docMk/>
          <pc:sldMk cId="1474471187" sldId="273"/>
        </pc:sldMkLst>
        <pc:picChg chg="mod">
          <ac:chgData name="Jerome Hesch" userId="5bbdd1b7f539ef3e" providerId="LiveId" clId="{5167B462-91DF-4031-91C4-E7299516EF31}" dt="2024-01-27T00:59:37.395" v="8428" actId="1076"/>
          <ac:picMkLst>
            <pc:docMk/>
            <pc:sldMk cId="1474471187" sldId="273"/>
            <ac:picMk id="2" creationId="{00000000-0000-0000-0000-000000000000}"/>
          </ac:picMkLst>
        </pc:picChg>
      </pc:sldChg>
      <pc:sldChg chg="modSp mod">
        <pc:chgData name="Jerome Hesch" userId="5bbdd1b7f539ef3e" providerId="LiveId" clId="{5167B462-91DF-4031-91C4-E7299516EF31}" dt="2024-02-09T17:49:00.665" v="9656" actId="14100"/>
        <pc:sldMkLst>
          <pc:docMk/>
          <pc:sldMk cId="153141013" sldId="274"/>
        </pc:sldMkLst>
        <pc:picChg chg="mod">
          <ac:chgData name="Jerome Hesch" userId="5bbdd1b7f539ef3e" providerId="LiveId" clId="{5167B462-91DF-4031-91C4-E7299516EF31}" dt="2024-02-09T17:49:00.665" v="9656" actId="14100"/>
          <ac:picMkLst>
            <pc:docMk/>
            <pc:sldMk cId="153141013" sldId="274"/>
            <ac:picMk id="4" creationId="{00000000-0000-0000-0000-000000000000}"/>
          </ac:picMkLst>
        </pc:picChg>
      </pc:sldChg>
      <pc:sldChg chg="modSp mod">
        <pc:chgData name="Jerome Hesch" userId="5bbdd1b7f539ef3e" providerId="LiveId" clId="{5167B462-91DF-4031-91C4-E7299516EF31}" dt="2024-02-09T17:03:46.283" v="8685" actId="6549"/>
        <pc:sldMkLst>
          <pc:docMk/>
          <pc:sldMk cId="3965647665" sldId="275"/>
        </pc:sldMkLst>
        <pc:spChg chg="mod">
          <ac:chgData name="Jerome Hesch" userId="5bbdd1b7f539ef3e" providerId="LiveId" clId="{5167B462-91DF-4031-91C4-E7299516EF31}" dt="2024-02-09T17:03:46.283" v="8685" actId="6549"/>
          <ac:spMkLst>
            <pc:docMk/>
            <pc:sldMk cId="3965647665" sldId="275"/>
            <ac:spMk id="2" creationId="{00000000-0000-0000-0000-000000000000}"/>
          </ac:spMkLst>
        </pc:spChg>
        <pc:picChg chg="mod">
          <ac:chgData name="Jerome Hesch" userId="5bbdd1b7f539ef3e" providerId="LiveId" clId="{5167B462-91DF-4031-91C4-E7299516EF31}" dt="2024-01-05T17:09:16.514" v="6173" actId="14100"/>
          <ac:picMkLst>
            <pc:docMk/>
            <pc:sldMk cId="3965647665" sldId="275"/>
            <ac:picMk id="4" creationId="{00000000-0000-0000-0000-000000000000}"/>
          </ac:picMkLst>
        </pc:picChg>
      </pc:sldChg>
      <pc:sldChg chg="ord">
        <pc:chgData name="Jerome Hesch" userId="5bbdd1b7f539ef3e" providerId="LiveId" clId="{5167B462-91DF-4031-91C4-E7299516EF31}" dt="2024-01-05T16:56:01.184" v="5822"/>
        <pc:sldMkLst>
          <pc:docMk/>
          <pc:sldMk cId="2157358826" sldId="276"/>
        </pc:sldMkLst>
      </pc:sldChg>
      <pc:sldChg chg="ord">
        <pc:chgData name="Jerome Hesch" userId="5bbdd1b7f539ef3e" providerId="LiveId" clId="{5167B462-91DF-4031-91C4-E7299516EF31}" dt="2024-01-05T16:56:05.977" v="5824"/>
        <pc:sldMkLst>
          <pc:docMk/>
          <pc:sldMk cId="1201410644" sldId="277"/>
        </pc:sldMkLst>
      </pc:sldChg>
      <pc:sldChg chg="modSp mod">
        <pc:chgData name="Jerome Hesch" userId="5bbdd1b7f539ef3e" providerId="LiveId" clId="{5167B462-91DF-4031-91C4-E7299516EF31}" dt="2024-02-09T17:45:50.085" v="9639" actId="207"/>
        <pc:sldMkLst>
          <pc:docMk/>
          <pc:sldMk cId="2218257156" sldId="278"/>
        </pc:sldMkLst>
        <pc:spChg chg="mod">
          <ac:chgData name="Jerome Hesch" userId="5bbdd1b7f539ef3e" providerId="LiveId" clId="{5167B462-91DF-4031-91C4-E7299516EF31}" dt="2024-01-27T00:30:04.208" v="7265" actId="6549"/>
          <ac:spMkLst>
            <pc:docMk/>
            <pc:sldMk cId="2218257156" sldId="278"/>
            <ac:spMk id="3" creationId="{0AE5B110-D652-8E63-EAC7-0FB3BC441445}"/>
          </ac:spMkLst>
        </pc:spChg>
        <pc:graphicFrameChg chg="mod modGraphic">
          <ac:chgData name="Jerome Hesch" userId="5bbdd1b7f539ef3e" providerId="LiveId" clId="{5167B462-91DF-4031-91C4-E7299516EF31}" dt="2024-02-09T17:45:50.085" v="9639" actId="207"/>
          <ac:graphicFrameMkLst>
            <pc:docMk/>
            <pc:sldMk cId="2218257156" sldId="278"/>
            <ac:graphicFrameMk id="5" creationId="{79DEFB77-4F35-219A-65FE-6D78EB55BC6D}"/>
          </ac:graphicFrameMkLst>
        </pc:graphicFrameChg>
      </pc:sldChg>
      <pc:sldChg chg="modSp mod">
        <pc:chgData name="Jerome Hesch" userId="5bbdd1b7f539ef3e" providerId="LiveId" clId="{5167B462-91DF-4031-91C4-E7299516EF31}" dt="2024-01-05T15:54:57.269" v="2907" actId="20577"/>
        <pc:sldMkLst>
          <pc:docMk/>
          <pc:sldMk cId="1066735920" sldId="279"/>
        </pc:sldMkLst>
        <pc:spChg chg="mod">
          <ac:chgData name="Jerome Hesch" userId="5bbdd1b7f539ef3e" providerId="LiveId" clId="{5167B462-91DF-4031-91C4-E7299516EF31}" dt="2024-01-05T15:54:57.269" v="2907" actId="20577"/>
          <ac:spMkLst>
            <pc:docMk/>
            <pc:sldMk cId="1066735920" sldId="279"/>
            <ac:spMk id="2" creationId="{00000000-0000-0000-0000-000000000000}"/>
          </ac:spMkLst>
        </pc:spChg>
      </pc:sldChg>
      <pc:sldChg chg="modSp mod">
        <pc:chgData name="Jerome Hesch" userId="5bbdd1b7f539ef3e" providerId="LiveId" clId="{5167B462-91DF-4031-91C4-E7299516EF31}" dt="2024-01-05T15:55:52.012" v="2968" actId="14100"/>
        <pc:sldMkLst>
          <pc:docMk/>
          <pc:sldMk cId="2715853753" sldId="280"/>
        </pc:sldMkLst>
        <pc:spChg chg="mod">
          <ac:chgData name="Jerome Hesch" userId="5bbdd1b7f539ef3e" providerId="LiveId" clId="{5167B462-91DF-4031-91C4-E7299516EF31}" dt="2024-01-05T15:55:52.012" v="2968" actId="14100"/>
          <ac:spMkLst>
            <pc:docMk/>
            <pc:sldMk cId="2715853753" sldId="280"/>
            <ac:spMk id="2" creationId="{00000000-0000-0000-0000-000000000000}"/>
          </ac:spMkLst>
        </pc:spChg>
      </pc:sldChg>
      <pc:sldChg chg="modSp new mod">
        <pc:chgData name="Jerome Hesch" userId="5bbdd1b7f539ef3e" providerId="LiveId" clId="{5167B462-91DF-4031-91C4-E7299516EF31}" dt="2024-02-09T17:44:19.566" v="9636" actId="14100"/>
        <pc:sldMkLst>
          <pc:docMk/>
          <pc:sldMk cId="1361572708" sldId="287"/>
        </pc:sldMkLst>
        <pc:spChg chg="mod">
          <ac:chgData name="Jerome Hesch" userId="5bbdd1b7f539ef3e" providerId="LiveId" clId="{5167B462-91DF-4031-91C4-E7299516EF31}" dt="2024-01-27T00:22:41.383" v="6904" actId="6549"/>
          <ac:spMkLst>
            <pc:docMk/>
            <pc:sldMk cId="1361572708" sldId="287"/>
            <ac:spMk id="2" creationId="{C169736D-28BB-08C5-7E80-6E2917C5D1BD}"/>
          </ac:spMkLst>
        </pc:spChg>
        <pc:spChg chg="mod">
          <ac:chgData name="Jerome Hesch" userId="5bbdd1b7f539ef3e" providerId="LiveId" clId="{5167B462-91DF-4031-91C4-E7299516EF31}" dt="2024-02-09T17:44:19.566" v="9636" actId="14100"/>
          <ac:spMkLst>
            <pc:docMk/>
            <pc:sldMk cId="1361572708" sldId="287"/>
            <ac:spMk id="3" creationId="{9C921FA9-119F-921C-D62D-785915D091A5}"/>
          </ac:spMkLst>
        </pc:spChg>
      </pc:sldChg>
      <pc:sldChg chg="modSp new del mod">
        <pc:chgData name="Jerome Hesch" userId="5bbdd1b7f539ef3e" providerId="LiveId" clId="{5167B462-91DF-4031-91C4-E7299516EF31}" dt="2024-01-27T01:18:40.794" v="8554" actId="47"/>
        <pc:sldMkLst>
          <pc:docMk/>
          <pc:sldMk cId="4091005956" sldId="288"/>
        </pc:sldMkLst>
        <pc:spChg chg="mod">
          <ac:chgData name="Jerome Hesch" userId="5bbdd1b7f539ef3e" providerId="LiveId" clId="{5167B462-91DF-4031-91C4-E7299516EF31}" dt="2024-01-05T16:57:22.364" v="5951" actId="6549"/>
          <ac:spMkLst>
            <pc:docMk/>
            <pc:sldMk cId="4091005956" sldId="288"/>
            <ac:spMk id="2" creationId="{808E276B-EBF6-FCDE-00D7-968C21B235B9}"/>
          </ac:spMkLst>
        </pc:spChg>
      </pc:sldChg>
      <pc:sldChg chg="modSp new del mod">
        <pc:chgData name="Jerome Hesch" userId="5bbdd1b7f539ef3e" providerId="LiveId" clId="{5167B462-91DF-4031-91C4-E7299516EF31}" dt="2024-01-27T01:18:42.019" v="8555" actId="47"/>
        <pc:sldMkLst>
          <pc:docMk/>
          <pc:sldMk cId="671641118" sldId="289"/>
        </pc:sldMkLst>
        <pc:spChg chg="mod">
          <ac:chgData name="Jerome Hesch" userId="5bbdd1b7f539ef3e" providerId="LiveId" clId="{5167B462-91DF-4031-91C4-E7299516EF31}" dt="2024-01-05T16:56:59.365" v="5904" actId="20577"/>
          <ac:spMkLst>
            <pc:docMk/>
            <pc:sldMk cId="671641118" sldId="289"/>
            <ac:spMk id="2" creationId="{75433623-680C-F208-69E1-D88737CFE2DD}"/>
          </ac:spMkLst>
        </pc:spChg>
      </pc:sldChg>
      <pc:sldChg chg="new del">
        <pc:chgData name="Jerome Hesch" userId="5bbdd1b7f539ef3e" providerId="LiveId" clId="{5167B462-91DF-4031-91C4-E7299516EF31}" dt="2024-01-05T16:56:13.727" v="5825" actId="47"/>
        <pc:sldMkLst>
          <pc:docMk/>
          <pc:sldMk cId="990222870" sldId="289"/>
        </pc:sldMkLst>
      </pc:sldChg>
      <pc:sldChg chg="modSp new mod">
        <pc:chgData name="Jerome Hesch" userId="5bbdd1b7f539ef3e" providerId="LiveId" clId="{5167B462-91DF-4031-91C4-E7299516EF31}" dt="2024-02-09T17:46:37.906" v="9653" actId="20577"/>
        <pc:sldMkLst>
          <pc:docMk/>
          <pc:sldMk cId="2830734291" sldId="290"/>
        </pc:sldMkLst>
        <pc:spChg chg="mod">
          <ac:chgData name="Jerome Hesch" userId="5bbdd1b7f539ef3e" providerId="LiveId" clId="{5167B462-91DF-4031-91C4-E7299516EF31}" dt="2024-02-09T17:46:37.906" v="9653" actId="20577"/>
          <ac:spMkLst>
            <pc:docMk/>
            <pc:sldMk cId="2830734291" sldId="290"/>
            <ac:spMk id="2" creationId="{8274CF1A-7256-8A0B-2E5E-FB45344693B3}"/>
          </ac:spMkLst>
        </pc:spChg>
        <pc:spChg chg="mod">
          <ac:chgData name="Jerome Hesch" userId="5bbdd1b7f539ef3e" providerId="LiveId" clId="{5167B462-91DF-4031-91C4-E7299516EF31}" dt="2024-01-27T00:58:52.647" v="8427" actId="20577"/>
          <ac:spMkLst>
            <pc:docMk/>
            <pc:sldMk cId="2830734291" sldId="290"/>
            <ac:spMk id="3" creationId="{0E063D90-E43E-79EB-E1A8-45449394A0BA}"/>
          </ac:spMkLst>
        </pc:spChg>
      </pc:sldChg>
      <pc:sldChg chg="modSp new mod">
        <pc:chgData name="Jerome Hesch" userId="5bbdd1b7f539ef3e" providerId="LiveId" clId="{5167B462-91DF-4031-91C4-E7299516EF31}" dt="2024-02-09T17:32:19.266" v="9286" actId="20577"/>
        <pc:sldMkLst>
          <pc:docMk/>
          <pc:sldMk cId="980277107" sldId="291"/>
        </pc:sldMkLst>
        <pc:spChg chg="mod">
          <ac:chgData name="Jerome Hesch" userId="5bbdd1b7f539ef3e" providerId="LiveId" clId="{5167B462-91DF-4031-91C4-E7299516EF31}" dt="2024-02-09T17:32:02.852" v="9284" actId="20577"/>
          <ac:spMkLst>
            <pc:docMk/>
            <pc:sldMk cId="980277107" sldId="291"/>
            <ac:spMk id="2" creationId="{85B6C418-68BA-689C-16E2-0802AF2C1F4A}"/>
          </ac:spMkLst>
        </pc:spChg>
        <pc:spChg chg="mod">
          <ac:chgData name="Jerome Hesch" userId="5bbdd1b7f539ef3e" providerId="LiveId" clId="{5167B462-91DF-4031-91C4-E7299516EF31}" dt="2024-02-09T17:32:19.266" v="9286" actId="20577"/>
          <ac:spMkLst>
            <pc:docMk/>
            <pc:sldMk cId="980277107" sldId="291"/>
            <ac:spMk id="3" creationId="{B14A2906-E279-DBB6-7383-2F6B63793947}"/>
          </ac:spMkLst>
        </pc:spChg>
      </pc:sldChg>
    </pc:docChg>
  </pc:docChgLst>
  <pc:docChgLst>
    <pc:chgData name="Jerome Hesch" userId="5bbdd1b7f539ef3e" providerId="LiveId" clId="{237D1553-F8FE-449E-AD95-DDB4CEF9D01F}"/>
    <pc:docChg chg="custSel addSld modSld">
      <pc:chgData name="Jerome Hesch" userId="5bbdd1b7f539ef3e" providerId="LiveId" clId="{237D1553-F8FE-449E-AD95-DDB4CEF9D01F}" dt="2024-03-29T14:51:38.476" v="176" actId="27636"/>
      <pc:docMkLst>
        <pc:docMk/>
      </pc:docMkLst>
      <pc:sldChg chg="modSp mod">
        <pc:chgData name="Jerome Hesch" userId="5bbdd1b7f539ef3e" providerId="LiveId" clId="{237D1553-F8FE-449E-AD95-DDB4CEF9D01F}" dt="2024-03-29T14:43:43.248" v="107" actId="6549"/>
        <pc:sldMkLst>
          <pc:docMk/>
          <pc:sldMk cId="27571692" sldId="256"/>
        </pc:sldMkLst>
        <pc:spChg chg="mod">
          <ac:chgData name="Jerome Hesch" userId="5bbdd1b7f539ef3e" providerId="LiveId" clId="{237D1553-F8FE-449E-AD95-DDB4CEF9D01F}" dt="2024-03-29T14:43:43.248" v="107" actId="6549"/>
          <ac:spMkLst>
            <pc:docMk/>
            <pc:sldMk cId="27571692" sldId="256"/>
            <ac:spMk id="7" creationId="{EE6A5BAE-6C4B-B7DB-C1F3-DBE4D9B76F76}"/>
          </ac:spMkLst>
        </pc:spChg>
      </pc:sldChg>
      <pc:sldChg chg="modSp mod">
        <pc:chgData name="Jerome Hesch" userId="5bbdd1b7f539ef3e" providerId="LiveId" clId="{237D1553-F8FE-449E-AD95-DDB4CEF9D01F}" dt="2024-03-29T14:51:38.476" v="176" actId="27636"/>
        <pc:sldMkLst>
          <pc:docMk/>
          <pc:sldMk cId="401933575" sldId="261"/>
        </pc:sldMkLst>
        <pc:spChg chg="mod">
          <ac:chgData name="Jerome Hesch" userId="5bbdd1b7f539ef3e" providerId="LiveId" clId="{237D1553-F8FE-449E-AD95-DDB4CEF9D01F}" dt="2024-03-29T14:51:38.476" v="176" actId="27636"/>
          <ac:spMkLst>
            <pc:docMk/>
            <pc:sldMk cId="401933575" sldId="261"/>
            <ac:spMk id="2" creationId="{14521B60-62BC-E22D-303A-C61D44BEB265}"/>
          </ac:spMkLst>
        </pc:spChg>
        <pc:spChg chg="mod">
          <ac:chgData name="Jerome Hesch" userId="5bbdd1b7f539ef3e" providerId="LiveId" clId="{237D1553-F8FE-449E-AD95-DDB4CEF9D01F}" dt="2024-03-29T14:49:45.887" v="159" actId="14100"/>
          <ac:spMkLst>
            <pc:docMk/>
            <pc:sldMk cId="401933575" sldId="261"/>
            <ac:spMk id="3" creationId="{EC2E3EF8-6227-1028-8AEC-25DB5D347CDA}"/>
          </ac:spMkLst>
        </pc:spChg>
      </pc:sldChg>
      <pc:sldChg chg="modSp mod">
        <pc:chgData name="Jerome Hesch" userId="5bbdd1b7f539ef3e" providerId="LiveId" clId="{237D1553-F8FE-449E-AD95-DDB4CEF9D01F}" dt="2024-03-29T14:44:14.890" v="110" actId="27636"/>
        <pc:sldMkLst>
          <pc:docMk/>
          <pc:sldMk cId="3060831306" sldId="313"/>
        </pc:sldMkLst>
        <pc:spChg chg="mod">
          <ac:chgData name="Jerome Hesch" userId="5bbdd1b7f539ef3e" providerId="LiveId" clId="{237D1553-F8FE-449E-AD95-DDB4CEF9D01F}" dt="2024-03-29T14:44:06.971" v="108" actId="255"/>
          <ac:spMkLst>
            <pc:docMk/>
            <pc:sldMk cId="3060831306" sldId="313"/>
            <ac:spMk id="2" creationId="{5DE7F442-9DDD-5ABB-5DDA-D5C35BA88164}"/>
          </ac:spMkLst>
        </pc:spChg>
        <pc:spChg chg="mod">
          <ac:chgData name="Jerome Hesch" userId="5bbdd1b7f539ef3e" providerId="LiveId" clId="{237D1553-F8FE-449E-AD95-DDB4CEF9D01F}" dt="2024-03-29T14:44:14.890" v="110" actId="27636"/>
          <ac:spMkLst>
            <pc:docMk/>
            <pc:sldMk cId="3060831306" sldId="313"/>
            <ac:spMk id="3" creationId="{B5EBABE0-99A6-3170-BAC4-B1B9AED6E8AF}"/>
          </ac:spMkLst>
        </pc:spChg>
      </pc:sldChg>
      <pc:sldChg chg="modSp new mod">
        <pc:chgData name="Jerome Hesch" userId="5bbdd1b7f539ef3e" providerId="LiveId" clId="{237D1553-F8FE-449E-AD95-DDB4CEF9D01F}" dt="2024-03-29T14:49:02.682" v="154" actId="14100"/>
        <pc:sldMkLst>
          <pc:docMk/>
          <pc:sldMk cId="3982917012" sldId="314"/>
        </pc:sldMkLst>
        <pc:spChg chg="mod">
          <ac:chgData name="Jerome Hesch" userId="5bbdd1b7f539ef3e" providerId="LiveId" clId="{237D1553-F8FE-449E-AD95-DDB4CEF9D01F}" dt="2024-03-29T14:48:50.902" v="151" actId="14100"/>
          <ac:spMkLst>
            <pc:docMk/>
            <pc:sldMk cId="3982917012" sldId="314"/>
            <ac:spMk id="2" creationId="{3A547995-FC84-0DCD-7699-E54742EE354E}"/>
          </ac:spMkLst>
        </pc:spChg>
        <pc:spChg chg="mod">
          <ac:chgData name="Jerome Hesch" userId="5bbdd1b7f539ef3e" providerId="LiveId" clId="{237D1553-F8FE-449E-AD95-DDB4CEF9D01F}" dt="2024-03-29T14:49:02.682" v="154" actId="14100"/>
          <ac:spMkLst>
            <pc:docMk/>
            <pc:sldMk cId="3982917012" sldId="314"/>
            <ac:spMk id="3" creationId="{19A0F047-1B7E-45B7-106B-2CB1D3CD97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030348-EC10-4CF6-87FF-503632FAB402}" type="datetimeFigureOut">
              <a:rPr lang="en-US" smtClean="0"/>
              <a:t>3/29/2024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2D6186-6718-4EF7-B7B4-B722500F0A0E}" type="slidenum">
              <a:rPr lang="en-US" smtClean="0"/>
              <a:t>‹#›</a:t>
            </a:fld>
            <a:endParaRPr lang="en-US"/>
          </a:p>
        </p:txBody>
      </p:sp>
    </p:spTree>
    <p:extLst>
      <p:ext uri="{BB962C8B-B14F-4D97-AF65-F5344CB8AC3E}">
        <p14:creationId xmlns:p14="http://schemas.microsoft.com/office/powerpoint/2010/main" val="3528592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B08B-013A-0EBD-6B34-C15D8EBB0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3CF05-84F6-F719-3220-3F4190F35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C12E15-0820-FA9E-BE3B-30B74F07C0EA}"/>
              </a:ext>
            </a:extLst>
          </p:cNvPr>
          <p:cNvSpPr>
            <a:spLocks noGrp="1"/>
          </p:cNvSpPr>
          <p:nvPr>
            <p:ph type="dt" sz="half" idx="10"/>
          </p:nvPr>
        </p:nvSpPr>
        <p:spPr/>
        <p:txBody>
          <a:bodyPr/>
          <a:lstStyle/>
          <a:p>
            <a:fld id="{C659003C-A350-4909-9586-16FA0540928B}" type="datetime1">
              <a:rPr lang="en-US" smtClean="0"/>
              <a:t>3/29/2024</a:t>
            </a:fld>
            <a:endParaRPr lang="en-US"/>
          </a:p>
        </p:txBody>
      </p:sp>
      <p:sp>
        <p:nvSpPr>
          <p:cNvPr id="5" name="Footer Placeholder 4">
            <a:extLst>
              <a:ext uri="{FF2B5EF4-FFF2-40B4-BE49-F238E27FC236}">
                <a16:creationId xmlns:a16="http://schemas.microsoft.com/office/drawing/2014/main" id="{66D8FF2B-2DAE-59FA-5CB4-B7807BA7A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F77F5-5A9B-CFCE-3AD2-61FABEBC3B4E}"/>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373627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B9BC-6FB5-A63C-635E-B3A65AAF6C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2B147-257B-2D5C-BAB7-47E034CD36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8CED0-D752-1DE6-A5DE-072CEBA09197}"/>
              </a:ext>
            </a:extLst>
          </p:cNvPr>
          <p:cNvSpPr>
            <a:spLocks noGrp="1"/>
          </p:cNvSpPr>
          <p:nvPr>
            <p:ph type="dt" sz="half" idx="10"/>
          </p:nvPr>
        </p:nvSpPr>
        <p:spPr/>
        <p:txBody>
          <a:bodyPr/>
          <a:lstStyle/>
          <a:p>
            <a:fld id="{407E19AB-FD08-4660-B90F-48AA364871E2}" type="datetime1">
              <a:rPr lang="en-US" smtClean="0"/>
              <a:t>3/29/2024</a:t>
            </a:fld>
            <a:endParaRPr lang="en-US"/>
          </a:p>
        </p:txBody>
      </p:sp>
      <p:sp>
        <p:nvSpPr>
          <p:cNvPr id="5" name="Footer Placeholder 4">
            <a:extLst>
              <a:ext uri="{FF2B5EF4-FFF2-40B4-BE49-F238E27FC236}">
                <a16:creationId xmlns:a16="http://schemas.microsoft.com/office/drawing/2014/main" id="{49CE9249-DB0C-5B50-BBB9-2A65684DB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974393-0A9D-6637-A4EF-5C96CBD1B868}"/>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108586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4A5E3-1069-9A31-37C4-08CDD9C13C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F5B31F-2C1F-7AA0-1967-764529E64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906C6-EE39-F328-8F0C-0B97777C646C}"/>
              </a:ext>
            </a:extLst>
          </p:cNvPr>
          <p:cNvSpPr>
            <a:spLocks noGrp="1"/>
          </p:cNvSpPr>
          <p:nvPr>
            <p:ph type="dt" sz="half" idx="10"/>
          </p:nvPr>
        </p:nvSpPr>
        <p:spPr/>
        <p:txBody>
          <a:bodyPr/>
          <a:lstStyle/>
          <a:p>
            <a:fld id="{555811C7-830F-4634-A297-7925B3655116}" type="datetime1">
              <a:rPr lang="en-US" smtClean="0"/>
              <a:t>3/29/2024</a:t>
            </a:fld>
            <a:endParaRPr lang="en-US"/>
          </a:p>
        </p:txBody>
      </p:sp>
      <p:sp>
        <p:nvSpPr>
          <p:cNvPr id="5" name="Footer Placeholder 4">
            <a:extLst>
              <a:ext uri="{FF2B5EF4-FFF2-40B4-BE49-F238E27FC236}">
                <a16:creationId xmlns:a16="http://schemas.microsoft.com/office/drawing/2014/main" id="{05BC4D37-2F93-EF4C-CFC4-660118B63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83171-BE6E-AF9C-B741-61E3183F7155}"/>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146092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2667" y="6398666"/>
            <a:ext cx="12192000" cy="459334"/>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9E4934"/>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6039" y="6397790"/>
            <a:ext cx="2479924" cy="349421"/>
          </a:xfrm>
          <a:prstGeom prst="rect">
            <a:avLst/>
          </a:prstGeom>
        </p:spPr>
      </p:pic>
      <p:sp>
        <p:nvSpPr>
          <p:cNvPr id="10" name="TextBox 9"/>
          <p:cNvSpPr txBox="1"/>
          <p:nvPr userDrawn="1"/>
        </p:nvSpPr>
        <p:spPr>
          <a:xfrm>
            <a:off x="7335965" y="6458474"/>
            <a:ext cx="426006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err="1">
                <a:solidFill>
                  <a:schemeClr val="bg1"/>
                </a:solidFill>
                <a:latin typeface="Calibri" panose="020F0502020204030204" pitchFamily="34" charset="0"/>
                <a:cs typeface="Calibri" panose="020F0502020204030204" pitchFamily="34" charset="0"/>
              </a:rPr>
              <a:t>EstateView</a:t>
            </a:r>
            <a:r>
              <a:rPr lang="en-US" sz="900" b="1" i="0" dirty="0">
                <a:solidFill>
                  <a:schemeClr val="bg1"/>
                </a:solidFill>
                <a:latin typeface="Calibri" panose="020F0502020204030204" pitchFamily="34" charset="0"/>
                <a:cs typeface="Calibri" panose="020F0502020204030204" pitchFamily="34" charset="0"/>
              </a:rPr>
              <a:t> Software private Showing</a:t>
            </a:r>
            <a:r>
              <a:rPr lang="en-US" sz="900" b="1" i="0" baseline="0" dirty="0">
                <a:solidFill>
                  <a:schemeClr val="bg1"/>
                </a:solidFill>
                <a:latin typeface="Calibri" panose="020F0502020204030204" pitchFamily="34" charset="0"/>
                <a:cs typeface="Calibri" panose="020F050202020403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i="0" dirty="0">
                <a:solidFill>
                  <a:schemeClr val="bg1"/>
                </a:solidFill>
                <a:latin typeface="Calibri" panose="020F0502020204030204" pitchFamily="34" charset="0"/>
                <a:cs typeface="Calibri" panose="020F0502020204030204" pitchFamily="34" charset="0"/>
              </a:rPr>
              <a:t> Wednesday| 11.29.23</a:t>
            </a:r>
          </a:p>
        </p:txBody>
      </p:sp>
      <p:sp>
        <p:nvSpPr>
          <p:cNvPr id="11" name="Slide Number Placeholder 1"/>
          <p:cNvSpPr txBox="1">
            <a:spLocks/>
          </p:cNvSpPr>
          <p:nvPr userDrawn="1"/>
        </p:nvSpPr>
        <p:spPr>
          <a:xfrm>
            <a:off x="11037229" y="6479271"/>
            <a:ext cx="1117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r" defTabSz="342900" eaLnBrk="1" fontAlgn="auto" hangingPunct="1">
              <a:spcBef>
                <a:spcPts val="0"/>
              </a:spcBef>
              <a:spcAft>
                <a:spcPts val="0"/>
              </a:spcAft>
              <a:defRPr/>
            </a:pPr>
            <a:fld id="{A9F5E759-7C04-4582-BA5E-E26673645BE6}" type="slidenum">
              <a:rPr lang="en-US" sz="1600" b="1" smtClean="0">
                <a:solidFill>
                  <a:schemeClr val="bg1"/>
                </a:solidFill>
                <a:latin typeface="Calibri" panose="020F0502020204030204" pitchFamily="34" charset="0"/>
                <a:cs typeface="Calibri" panose="020F0502020204030204" pitchFamily="34" charset="0"/>
              </a:rPr>
              <a:pPr algn="r" defTabSz="342900" eaLnBrk="1" fontAlgn="auto" hangingPunct="1">
                <a:spcBef>
                  <a:spcPts val="0"/>
                </a:spcBef>
                <a:spcAft>
                  <a:spcPts val="0"/>
                </a:spcAft>
                <a:defRPr/>
              </a:pPr>
              <a:t>‹#›</a:t>
            </a:fld>
            <a:endParaRPr lang="en-US" sz="1800" b="1" dirty="0">
              <a:solidFill>
                <a:schemeClr val="bg1"/>
              </a:solidFill>
              <a:latin typeface="Calibri" panose="020F0502020204030204" pitchFamily="34" charset="0"/>
              <a:cs typeface="Calibri" panose="020F0502020204030204" pitchFamily="34" charset="0"/>
            </a:endParaRPr>
          </a:p>
        </p:txBody>
      </p:sp>
      <p:sp>
        <p:nvSpPr>
          <p:cNvPr id="14" name="Rectangle 13"/>
          <p:cNvSpPr/>
          <p:nvPr userDrawn="1"/>
        </p:nvSpPr>
        <p:spPr>
          <a:xfrm>
            <a:off x="1702284" y="6694468"/>
            <a:ext cx="8787441"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chemeClr val="bg1"/>
                </a:solidFill>
                <a:latin typeface="Calibri" panose="020F0502020204030204" pitchFamily="34" charset="0"/>
                <a:cs typeface="Calibri" panose="020F0502020204030204" pitchFamily="34" charset="0"/>
              </a:rPr>
              <a:t>Copyright © 2023 Gassman, Crotty &amp; Denicolo, P.A</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646" y="5808732"/>
            <a:ext cx="3852212" cy="1624264"/>
          </a:xfrm>
          <a:prstGeom prst="rect">
            <a:avLst/>
          </a:prstGeom>
        </p:spPr>
      </p:pic>
    </p:spTree>
    <p:extLst>
      <p:ext uri="{BB962C8B-B14F-4D97-AF65-F5344CB8AC3E}">
        <p14:creationId xmlns:p14="http://schemas.microsoft.com/office/powerpoint/2010/main" val="3067064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DD28-12E0-1E9C-00C6-1F508C32A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6056B-3E07-C071-509C-7B23A9E79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A6AA1-B893-D45E-521D-A0A56745F4F1}"/>
              </a:ext>
            </a:extLst>
          </p:cNvPr>
          <p:cNvSpPr>
            <a:spLocks noGrp="1"/>
          </p:cNvSpPr>
          <p:nvPr>
            <p:ph type="dt" sz="half" idx="10"/>
          </p:nvPr>
        </p:nvSpPr>
        <p:spPr/>
        <p:txBody>
          <a:bodyPr/>
          <a:lstStyle/>
          <a:p>
            <a:fld id="{25F97992-80D9-45EC-9B26-7193A4A72DF1}" type="datetime1">
              <a:rPr lang="en-US" smtClean="0"/>
              <a:t>3/29/2024</a:t>
            </a:fld>
            <a:endParaRPr lang="en-US"/>
          </a:p>
        </p:txBody>
      </p:sp>
      <p:sp>
        <p:nvSpPr>
          <p:cNvPr id="5" name="Footer Placeholder 4">
            <a:extLst>
              <a:ext uri="{FF2B5EF4-FFF2-40B4-BE49-F238E27FC236}">
                <a16:creationId xmlns:a16="http://schemas.microsoft.com/office/drawing/2014/main" id="{20041E03-4D72-C11F-A62F-C6940F236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53E37-D5C1-5D2C-B1A1-E9A288671B33}"/>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373393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2139-300B-34BF-C6A5-4C8DE0B33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D49E53-BEF6-92B5-D12C-B7BB53905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33435-2EBD-E319-0A0F-B7C99861E8A3}"/>
              </a:ext>
            </a:extLst>
          </p:cNvPr>
          <p:cNvSpPr>
            <a:spLocks noGrp="1"/>
          </p:cNvSpPr>
          <p:nvPr>
            <p:ph type="dt" sz="half" idx="10"/>
          </p:nvPr>
        </p:nvSpPr>
        <p:spPr/>
        <p:txBody>
          <a:bodyPr/>
          <a:lstStyle/>
          <a:p>
            <a:fld id="{8E131381-616C-49C0-B65C-7136CB7837E0}" type="datetime1">
              <a:rPr lang="en-US" smtClean="0"/>
              <a:t>3/29/2024</a:t>
            </a:fld>
            <a:endParaRPr lang="en-US"/>
          </a:p>
        </p:txBody>
      </p:sp>
      <p:sp>
        <p:nvSpPr>
          <p:cNvPr id="5" name="Footer Placeholder 4">
            <a:extLst>
              <a:ext uri="{FF2B5EF4-FFF2-40B4-BE49-F238E27FC236}">
                <a16:creationId xmlns:a16="http://schemas.microsoft.com/office/drawing/2014/main" id="{4BF98950-9FD9-C810-0AB6-0B6C70263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0C812-F8AB-D7A8-9E76-A6F94A483C6F}"/>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26031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E4EE-0315-1077-9779-DDF24A3F7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4A8E89-ED4D-7DAB-2397-7C8C84EEE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F575E1-8A45-0AC7-7631-DAC8C78B73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13CB0F-B789-B3A3-BE5F-3ED9A43B39C3}"/>
              </a:ext>
            </a:extLst>
          </p:cNvPr>
          <p:cNvSpPr>
            <a:spLocks noGrp="1"/>
          </p:cNvSpPr>
          <p:nvPr>
            <p:ph type="dt" sz="half" idx="10"/>
          </p:nvPr>
        </p:nvSpPr>
        <p:spPr/>
        <p:txBody>
          <a:bodyPr/>
          <a:lstStyle/>
          <a:p>
            <a:fld id="{D2E8A2C5-305F-480F-8A66-07C73BDD5BD2}" type="datetime1">
              <a:rPr lang="en-US" smtClean="0"/>
              <a:t>3/29/2024</a:t>
            </a:fld>
            <a:endParaRPr lang="en-US"/>
          </a:p>
        </p:txBody>
      </p:sp>
      <p:sp>
        <p:nvSpPr>
          <p:cNvPr id="6" name="Footer Placeholder 5">
            <a:extLst>
              <a:ext uri="{FF2B5EF4-FFF2-40B4-BE49-F238E27FC236}">
                <a16:creationId xmlns:a16="http://schemas.microsoft.com/office/drawing/2014/main" id="{2E310FEE-135C-95FB-9940-BABE89F0E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6F56D-76D7-D32D-0AB2-60D7788CDA76}"/>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206346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1CDC-F3F3-5B70-09F2-14EB46E53C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D4376E-DB36-6127-3812-94EA9B6BD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099C98-6BE1-2589-D7EC-E4FBB828A2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568D92-BC3A-B417-B218-F15EAFB0B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22F6F-504E-C29C-D310-AF75244B49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62AA9A-FAC3-DB1D-2867-5341F79DB5FA}"/>
              </a:ext>
            </a:extLst>
          </p:cNvPr>
          <p:cNvSpPr>
            <a:spLocks noGrp="1"/>
          </p:cNvSpPr>
          <p:nvPr>
            <p:ph type="dt" sz="half" idx="10"/>
          </p:nvPr>
        </p:nvSpPr>
        <p:spPr/>
        <p:txBody>
          <a:bodyPr/>
          <a:lstStyle/>
          <a:p>
            <a:fld id="{01B62954-21BB-47FD-854F-BA09AE0A04EA}" type="datetime1">
              <a:rPr lang="en-US" smtClean="0"/>
              <a:t>3/29/2024</a:t>
            </a:fld>
            <a:endParaRPr lang="en-US"/>
          </a:p>
        </p:txBody>
      </p:sp>
      <p:sp>
        <p:nvSpPr>
          <p:cNvPr id="8" name="Footer Placeholder 7">
            <a:extLst>
              <a:ext uri="{FF2B5EF4-FFF2-40B4-BE49-F238E27FC236}">
                <a16:creationId xmlns:a16="http://schemas.microsoft.com/office/drawing/2014/main" id="{8A9566E4-AFBB-6E74-0ADD-30EE3E5A0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37ABE2-BC32-3C08-AD4B-FDB6837F315E}"/>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304260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E026-0738-E6AA-A456-FA3E93A280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5EC965-7726-9AD3-3D34-E8B74EA3E597}"/>
              </a:ext>
            </a:extLst>
          </p:cNvPr>
          <p:cNvSpPr>
            <a:spLocks noGrp="1"/>
          </p:cNvSpPr>
          <p:nvPr>
            <p:ph type="dt" sz="half" idx="10"/>
          </p:nvPr>
        </p:nvSpPr>
        <p:spPr/>
        <p:txBody>
          <a:bodyPr/>
          <a:lstStyle/>
          <a:p>
            <a:fld id="{0A4C020D-981D-4330-B833-8465F73862B1}" type="datetime1">
              <a:rPr lang="en-US" smtClean="0"/>
              <a:t>3/29/2024</a:t>
            </a:fld>
            <a:endParaRPr lang="en-US"/>
          </a:p>
        </p:txBody>
      </p:sp>
      <p:sp>
        <p:nvSpPr>
          <p:cNvPr id="4" name="Footer Placeholder 3">
            <a:extLst>
              <a:ext uri="{FF2B5EF4-FFF2-40B4-BE49-F238E27FC236}">
                <a16:creationId xmlns:a16="http://schemas.microsoft.com/office/drawing/2014/main" id="{8ABFE7F5-82DF-B501-9D25-DE7989B61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C2C0BD-8EF4-69FE-DD1D-D483E39DD4F7}"/>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192622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44B32-368E-D287-D699-AF6C8046979E}"/>
              </a:ext>
            </a:extLst>
          </p:cNvPr>
          <p:cNvSpPr>
            <a:spLocks noGrp="1"/>
          </p:cNvSpPr>
          <p:nvPr>
            <p:ph type="dt" sz="half" idx="10"/>
          </p:nvPr>
        </p:nvSpPr>
        <p:spPr/>
        <p:txBody>
          <a:bodyPr/>
          <a:lstStyle/>
          <a:p>
            <a:fld id="{7BD9481E-310E-47FB-AACA-28D6FF88ADE5}" type="datetime1">
              <a:rPr lang="en-US" smtClean="0"/>
              <a:t>3/29/2024</a:t>
            </a:fld>
            <a:endParaRPr lang="en-US"/>
          </a:p>
        </p:txBody>
      </p:sp>
      <p:sp>
        <p:nvSpPr>
          <p:cNvPr id="3" name="Footer Placeholder 2">
            <a:extLst>
              <a:ext uri="{FF2B5EF4-FFF2-40B4-BE49-F238E27FC236}">
                <a16:creationId xmlns:a16="http://schemas.microsoft.com/office/drawing/2014/main" id="{708A587D-2E44-D51D-8210-624DF9C32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F03C1-358E-3E13-EDEE-6C39B4BBAE3B}"/>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131756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5714-6D75-71C1-A167-05055BD48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221FA-580C-EF56-E53B-8E8B10FA2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FE1ACE-4797-2F13-36A1-231D77B7B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7DE2F-975C-2577-0441-3E91FA810A8A}"/>
              </a:ext>
            </a:extLst>
          </p:cNvPr>
          <p:cNvSpPr>
            <a:spLocks noGrp="1"/>
          </p:cNvSpPr>
          <p:nvPr>
            <p:ph type="dt" sz="half" idx="10"/>
          </p:nvPr>
        </p:nvSpPr>
        <p:spPr/>
        <p:txBody>
          <a:bodyPr/>
          <a:lstStyle/>
          <a:p>
            <a:fld id="{2B3202EF-93C9-4E29-992E-59423BBAC259}" type="datetime1">
              <a:rPr lang="en-US" smtClean="0"/>
              <a:t>3/29/2024</a:t>
            </a:fld>
            <a:endParaRPr lang="en-US"/>
          </a:p>
        </p:txBody>
      </p:sp>
      <p:sp>
        <p:nvSpPr>
          <p:cNvPr id="6" name="Footer Placeholder 5">
            <a:extLst>
              <a:ext uri="{FF2B5EF4-FFF2-40B4-BE49-F238E27FC236}">
                <a16:creationId xmlns:a16="http://schemas.microsoft.com/office/drawing/2014/main" id="{A8DFA7E2-93EA-A30C-B980-6CA6BA6AD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88030-055F-27B3-583D-06C6DF627769}"/>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3379525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8C11-6064-2654-53B4-95FAE502E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83E1DA-1E89-B2B3-1C24-78829ABDF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7B1F3-97EB-C716-6317-3C7FD356E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B267BE-298F-6A47-0A11-BF6C11F7CAEF}"/>
              </a:ext>
            </a:extLst>
          </p:cNvPr>
          <p:cNvSpPr>
            <a:spLocks noGrp="1"/>
          </p:cNvSpPr>
          <p:nvPr>
            <p:ph type="dt" sz="half" idx="10"/>
          </p:nvPr>
        </p:nvSpPr>
        <p:spPr/>
        <p:txBody>
          <a:bodyPr/>
          <a:lstStyle/>
          <a:p>
            <a:fld id="{EA3C0D48-69E4-4C67-9419-C1FC04AF2B17}" type="datetime1">
              <a:rPr lang="en-US" smtClean="0"/>
              <a:t>3/29/2024</a:t>
            </a:fld>
            <a:endParaRPr lang="en-US"/>
          </a:p>
        </p:txBody>
      </p:sp>
      <p:sp>
        <p:nvSpPr>
          <p:cNvPr id="6" name="Footer Placeholder 5">
            <a:extLst>
              <a:ext uri="{FF2B5EF4-FFF2-40B4-BE49-F238E27FC236}">
                <a16:creationId xmlns:a16="http://schemas.microsoft.com/office/drawing/2014/main" id="{73FA94F1-3C20-9BB3-600F-9D517A0A7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DC32D-8155-A21E-F393-B9A5D00C5661}"/>
              </a:ext>
            </a:extLst>
          </p:cNvPr>
          <p:cNvSpPr>
            <a:spLocks noGrp="1"/>
          </p:cNvSpPr>
          <p:nvPr>
            <p:ph type="sldNum" sz="quarter" idx="12"/>
          </p:nvPr>
        </p:nvSpPr>
        <p:spPr/>
        <p:txBody>
          <a:bodyPr/>
          <a:lstStyle/>
          <a:p>
            <a:fld id="{06B6DE82-4A19-4D20-B096-C924D3EBC1C3}" type="slidenum">
              <a:rPr lang="en-US" smtClean="0"/>
              <a:t>‹#›</a:t>
            </a:fld>
            <a:endParaRPr lang="en-US"/>
          </a:p>
        </p:txBody>
      </p:sp>
    </p:spTree>
    <p:extLst>
      <p:ext uri="{BB962C8B-B14F-4D97-AF65-F5344CB8AC3E}">
        <p14:creationId xmlns:p14="http://schemas.microsoft.com/office/powerpoint/2010/main" val="192175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66028-2CF7-C23A-A502-5DDD1FC91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9D4F9-AE0C-E8B6-4A05-63698558C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619D1-31A3-B73A-D9DF-7E22599D9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18D8B-A6E3-488A-9751-67F3CEEA615F}" type="datetime1">
              <a:rPr lang="en-US" smtClean="0"/>
              <a:t>3/29/2024</a:t>
            </a:fld>
            <a:endParaRPr lang="en-US"/>
          </a:p>
        </p:txBody>
      </p:sp>
      <p:sp>
        <p:nvSpPr>
          <p:cNvPr id="5" name="Footer Placeholder 4">
            <a:extLst>
              <a:ext uri="{FF2B5EF4-FFF2-40B4-BE49-F238E27FC236}">
                <a16:creationId xmlns:a16="http://schemas.microsoft.com/office/drawing/2014/main" id="{7CD30272-46D8-EA8A-F366-6311CEBAD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616B13-EC84-2E2C-9C33-3118ED88A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6DE82-4A19-4D20-B096-C924D3EBC1C3}" type="slidenum">
              <a:rPr lang="en-US" smtClean="0"/>
              <a:t>‹#›</a:t>
            </a:fld>
            <a:endParaRPr lang="en-US"/>
          </a:p>
        </p:txBody>
      </p:sp>
    </p:spTree>
    <p:extLst>
      <p:ext uri="{BB962C8B-B14F-4D97-AF65-F5344CB8AC3E}">
        <p14:creationId xmlns:p14="http://schemas.microsoft.com/office/powerpoint/2010/main" val="342796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hesch62644@gmail.com" TargetMode="External"/><Relationship Id="rId2" Type="http://schemas.openxmlformats.org/officeDocument/2006/relationships/hyperlink" Target="mailto:jhesch@meltzerlippe.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F442-9DDD-5ABB-5DDA-D5C35BA88164}"/>
              </a:ext>
            </a:extLst>
          </p:cNvPr>
          <p:cNvSpPr>
            <a:spLocks noGrp="1"/>
          </p:cNvSpPr>
          <p:nvPr>
            <p:ph type="title"/>
          </p:nvPr>
        </p:nvSpPr>
        <p:spPr>
          <a:xfrm>
            <a:off x="87700" y="64698"/>
            <a:ext cx="11997907" cy="2782019"/>
          </a:xfrm>
        </p:spPr>
        <p:txBody>
          <a:bodyPr>
            <a:normAutofit/>
          </a:bodyPr>
          <a:lstStyle/>
          <a:p>
            <a:r>
              <a:rPr lang="en-US" sz="3600" i="1" kern="1200" dirty="0">
                <a:solidFill>
                  <a:srgbClr val="000000"/>
                </a:solidFill>
                <a:effectLst/>
                <a:latin typeface="Calibri" panose="020F0502020204030204" pitchFamily="34" charset="0"/>
                <a:ea typeface="+mn-ea"/>
                <a:cs typeface="+mn-cs"/>
              </a:rPr>
              <a:t>Using financial modeling to explain the benefits of estate planning techniques and how to reduce or eliminate the grantor’s obligation to pay the income taxes on the grantor trust’s income (the “burn”).</a:t>
            </a:r>
            <a:endParaRPr lang="en-US" sz="3600" dirty="0"/>
          </a:p>
        </p:txBody>
      </p:sp>
      <p:sp>
        <p:nvSpPr>
          <p:cNvPr id="3" name="Content Placeholder 2">
            <a:extLst>
              <a:ext uri="{FF2B5EF4-FFF2-40B4-BE49-F238E27FC236}">
                <a16:creationId xmlns:a16="http://schemas.microsoft.com/office/drawing/2014/main" id="{B5EBABE0-99A6-3170-BAC4-B1B9AED6E8AF}"/>
              </a:ext>
            </a:extLst>
          </p:cNvPr>
          <p:cNvSpPr>
            <a:spLocks noGrp="1"/>
          </p:cNvSpPr>
          <p:nvPr>
            <p:ph idx="1"/>
          </p:nvPr>
        </p:nvSpPr>
        <p:spPr>
          <a:xfrm>
            <a:off x="319177" y="3071003"/>
            <a:ext cx="11637034" cy="3105959"/>
          </a:xfrm>
        </p:spPr>
        <p:txBody>
          <a:bodyPr>
            <a:normAutofit fontScale="62500" lnSpcReduction="20000"/>
          </a:bodyPr>
          <a:lstStyle/>
          <a:p>
            <a:pPr marL="0" indent="0" algn="ctr">
              <a:spcBef>
                <a:spcPts val="600"/>
              </a:spcBef>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600"/>
              </a:spcBef>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600"/>
              </a:spcBef>
              <a:buNone/>
            </a:pPr>
            <a:r>
              <a:rPr lang="en-US" sz="5100" kern="100" dirty="0">
                <a:effectLst/>
                <a:latin typeface="Calibri" panose="020F0502020204030204" pitchFamily="34" charset="0"/>
                <a:ea typeface="Calibri" panose="020F0502020204030204" pitchFamily="34" charset="0"/>
                <a:cs typeface="Times New Roman" panose="02020603050405020304" pitchFamily="18" charset="0"/>
              </a:rPr>
              <a:t>Presented by Jerry Hesch</a:t>
            </a:r>
          </a:p>
          <a:p>
            <a:pPr marL="0" indent="0" algn="ctr">
              <a:spcBef>
                <a:spcPts val="600"/>
              </a:spcBef>
              <a:buNone/>
            </a:pPr>
            <a:r>
              <a:rPr lang="en-US" sz="5100" kern="100" dirty="0">
                <a:effectLst/>
                <a:latin typeface="Calibri" panose="020F0502020204030204" pitchFamily="34" charset="0"/>
                <a:ea typeface="Calibri" panose="020F0502020204030204" pitchFamily="34" charset="0"/>
                <a:cs typeface="Times New Roman" panose="02020603050405020304" pitchFamily="18" charset="0"/>
              </a:rPr>
              <a:t>Yale Study Group</a:t>
            </a:r>
          </a:p>
          <a:p>
            <a:pPr marL="0" indent="0" algn="ctr">
              <a:spcBef>
                <a:spcPts val="600"/>
              </a:spcBef>
              <a:buNone/>
            </a:pPr>
            <a:r>
              <a:rPr lang="en-US" sz="5100" kern="100" dirty="0">
                <a:latin typeface="Calibri" panose="020F0502020204030204" pitchFamily="34" charset="0"/>
                <a:ea typeface="Calibri" panose="020F0502020204030204" pitchFamily="34" charset="0"/>
                <a:cs typeface="Times New Roman" panose="02020603050405020304" pitchFamily="18" charset="0"/>
              </a:rPr>
              <a:t>YCISG Zoom Meeting </a:t>
            </a:r>
          </a:p>
          <a:p>
            <a:pPr marL="0" indent="0" algn="ctr">
              <a:spcBef>
                <a:spcPts val="600"/>
              </a:spcBef>
              <a:buNone/>
            </a:pPr>
            <a:r>
              <a:rPr lang="en-US" sz="5100" kern="100" dirty="0">
                <a:effectLst/>
                <a:latin typeface="Calibri" panose="020F0502020204030204" pitchFamily="34" charset="0"/>
                <a:ea typeface="Calibri" panose="020F0502020204030204" pitchFamily="34" charset="0"/>
                <a:cs typeface="Times New Roman" panose="02020603050405020304" pitchFamily="18" charset="0"/>
              </a:rPr>
              <a:t>April 1, 2024</a:t>
            </a:r>
          </a:p>
          <a:p>
            <a:pPr marL="0" indent="0" algn="ctr">
              <a:spcBef>
                <a:spcPts val="600"/>
              </a:spcBef>
              <a:buNone/>
            </a:pP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4" name="Slide Number Placeholder 3">
            <a:extLst>
              <a:ext uri="{FF2B5EF4-FFF2-40B4-BE49-F238E27FC236}">
                <a16:creationId xmlns:a16="http://schemas.microsoft.com/office/drawing/2014/main" id="{73828BBB-D7C3-2032-D079-9C4D6CB5464E}"/>
              </a:ext>
            </a:extLst>
          </p:cNvPr>
          <p:cNvSpPr>
            <a:spLocks noGrp="1"/>
          </p:cNvSpPr>
          <p:nvPr>
            <p:ph type="sldNum" sz="quarter" idx="12"/>
          </p:nvPr>
        </p:nvSpPr>
        <p:spPr/>
        <p:txBody>
          <a:bodyPr/>
          <a:lstStyle/>
          <a:p>
            <a:fld id="{06B6DE82-4A19-4D20-B096-C924D3EBC1C3}" type="slidenum">
              <a:rPr lang="en-US" smtClean="0"/>
              <a:t>1</a:t>
            </a:fld>
            <a:endParaRPr lang="en-US"/>
          </a:p>
        </p:txBody>
      </p:sp>
    </p:spTree>
    <p:extLst>
      <p:ext uri="{BB962C8B-B14F-4D97-AF65-F5344CB8AC3E}">
        <p14:creationId xmlns:p14="http://schemas.microsoft.com/office/powerpoint/2010/main" val="306083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7"/>
            <a:ext cx="7886700" cy="1068613"/>
          </a:xfrm>
        </p:spPr>
        <p:txBody>
          <a:bodyPr>
            <a:noAutofit/>
          </a:bodyPr>
          <a:lstStyle/>
          <a:p>
            <a:pPr algn="ctr"/>
            <a:r>
              <a:rPr lang="en-US" sz="3600" b="1" dirty="0"/>
              <a:t>Illustrating the “Burn” – Scenario One </a:t>
            </a:r>
            <a:br>
              <a:rPr lang="en-US" sz="3600" b="1" dirty="0"/>
            </a:br>
            <a:r>
              <a:rPr lang="en-US" sz="3600" b="1" dirty="0"/>
              <a:t>Gift of $10,000,000 </a:t>
            </a:r>
          </a:p>
        </p:txBody>
      </p:sp>
      <p:sp>
        <p:nvSpPr>
          <p:cNvPr id="3" name="Content Placeholder 2"/>
          <p:cNvSpPr>
            <a:spLocks noGrp="1"/>
          </p:cNvSpPr>
          <p:nvPr>
            <p:ph idx="1"/>
          </p:nvPr>
        </p:nvSpPr>
        <p:spPr>
          <a:xfrm>
            <a:off x="120770" y="1382855"/>
            <a:ext cx="11688792" cy="5001896"/>
          </a:xfrm>
        </p:spPr>
        <p:txBody>
          <a:bodyPr>
            <a:normAutofit/>
          </a:bodyPr>
          <a:lstStyle/>
          <a:p>
            <a:pPr algn="just"/>
            <a:r>
              <a:rPr lang="en-US" dirty="0"/>
              <a:t>In the first year, Senior received $500,000 of income from the retained $10,000,000 of assets, and paid $150,000 of taxes on that income. After paying $150,000 of taxes on the Trust’s income and spending $500,000 on personal consumption, Senior had to invade $300,000 of his retained $10,000,000. </a:t>
            </a:r>
          </a:p>
          <a:p>
            <a:pPr algn="just"/>
            <a:r>
              <a:rPr lang="en-US" dirty="0"/>
              <a:t>The payment of the income taxes by Senior on his income and the Trust’s income (the “burn”) and  Senior’s personal consumption totals $800,000, and that amount exceeds Senior’s $500,000 of income from his retained investments. </a:t>
            </a:r>
          </a:p>
          <a:p>
            <a:pPr algn="just"/>
            <a:r>
              <a:rPr lang="en-US" dirty="0"/>
              <a:t>If Senior survives past the age of 86, he will run out of assets. The probability of survival column in the spreadsheet shows that the probability of Senior age 70, surviving to age 86 is 44%.</a:t>
            </a:r>
          </a:p>
          <a:p>
            <a:pPr algn="just"/>
            <a:endParaRPr lang="en-US" sz="2000" dirty="0"/>
          </a:p>
        </p:txBody>
      </p:sp>
    </p:spTree>
    <p:extLst>
      <p:ext uri="{BB962C8B-B14F-4D97-AF65-F5344CB8AC3E}">
        <p14:creationId xmlns:p14="http://schemas.microsoft.com/office/powerpoint/2010/main" val="29191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8"/>
            <a:ext cx="7886700" cy="584108"/>
          </a:xfrm>
        </p:spPr>
        <p:txBody>
          <a:bodyPr>
            <a:noAutofit/>
          </a:bodyPr>
          <a:lstStyle/>
          <a:p>
            <a:pPr algn="ctr"/>
            <a:r>
              <a:rPr lang="en-US" sz="2400" b="1" dirty="0"/>
              <a:t>Illustrating the “Burn” – Scenario One </a:t>
            </a:r>
            <a:br>
              <a:rPr lang="en-US" sz="2400" b="1" dirty="0"/>
            </a:br>
            <a:r>
              <a:rPr lang="en-US" sz="2400" b="1" dirty="0"/>
              <a:t>Gift of $10,000,000, leaving Senior with $10,000,000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4327"/>
            <a:ext cx="12192000" cy="6130745"/>
          </a:xfrm>
          <a:prstGeom prst="rect">
            <a:avLst/>
          </a:prstGeom>
        </p:spPr>
      </p:pic>
    </p:spTree>
    <p:extLst>
      <p:ext uri="{BB962C8B-B14F-4D97-AF65-F5344CB8AC3E}">
        <p14:creationId xmlns:p14="http://schemas.microsoft.com/office/powerpoint/2010/main" val="34912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8"/>
            <a:ext cx="7886700" cy="584108"/>
          </a:xfrm>
        </p:spPr>
        <p:txBody>
          <a:bodyPr>
            <a:noAutofit/>
          </a:bodyPr>
          <a:lstStyle/>
          <a:p>
            <a:pPr algn="ctr"/>
            <a:r>
              <a:rPr lang="en-US" sz="2400" b="1" dirty="0"/>
              <a:t>Illustrating the “Burn” on the grantor – Scenario One </a:t>
            </a:r>
            <a:br>
              <a:rPr lang="en-US" sz="2400" b="1" dirty="0"/>
            </a:br>
            <a:r>
              <a:rPr lang="en-US" sz="2400" b="1" dirty="0"/>
              <a:t>Gift of $10,000,000, leaving Senior with $10,000,000 </a:t>
            </a:r>
          </a:p>
        </p:txBody>
      </p:sp>
      <p:pic>
        <p:nvPicPr>
          <p:cNvPr id="4" name="Picture 3"/>
          <p:cNvPicPr>
            <a:picLocks noChangeAspect="1"/>
          </p:cNvPicPr>
          <p:nvPr/>
        </p:nvPicPr>
        <p:blipFill>
          <a:blip r:embed="rId2"/>
          <a:stretch>
            <a:fillRect/>
          </a:stretch>
        </p:blipFill>
        <p:spPr>
          <a:xfrm>
            <a:off x="295144" y="696686"/>
            <a:ext cx="11664229" cy="6161314"/>
          </a:xfrm>
          <a:prstGeom prst="rect">
            <a:avLst/>
          </a:prstGeom>
        </p:spPr>
      </p:pic>
    </p:spTree>
    <p:extLst>
      <p:ext uri="{BB962C8B-B14F-4D97-AF65-F5344CB8AC3E}">
        <p14:creationId xmlns:p14="http://schemas.microsoft.com/office/powerpoint/2010/main" val="106673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112578"/>
            <a:ext cx="11645661" cy="584108"/>
          </a:xfrm>
        </p:spPr>
        <p:txBody>
          <a:bodyPr>
            <a:noAutofit/>
          </a:bodyPr>
          <a:lstStyle/>
          <a:p>
            <a:pPr algn="ctr"/>
            <a:r>
              <a:rPr lang="en-US" sz="2400" b="1" dirty="0"/>
              <a:t>Illustrating the wealth shift to the grantor trust – Scenario One </a:t>
            </a:r>
            <a:br>
              <a:rPr lang="en-US" sz="2400" b="1" dirty="0"/>
            </a:br>
            <a:r>
              <a:rPr lang="en-US" sz="2400" b="1" dirty="0"/>
              <a:t>Gift of $10,000,000, leaving Senior with $10,000,000 </a:t>
            </a:r>
          </a:p>
        </p:txBody>
      </p:sp>
      <p:pic>
        <p:nvPicPr>
          <p:cNvPr id="4" name="Picture 3"/>
          <p:cNvPicPr>
            <a:picLocks noChangeAspect="1"/>
          </p:cNvPicPr>
          <p:nvPr/>
        </p:nvPicPr>
        <p:blipFill>
          <a:blip r:embed="rId2"/>
          <a:stretch>
            <a:fillRect/>
          </a:stretch>
        </p:blipFill>
        <p:spPr>
          <a:xfrm>
            <a:off x="2327838" y="807341"/>
            <a:ext cx="6798745" cy="6006351"/>
          </a:xfrm>
          <a:prstGeom prst="rect">
            <a:avLst/>
          </a:prstGeom>
        </p:spPr>
      </p:pic>
    </p:spTree>
    <p:extLst>
      <p:ext uri="{BB962C8B-B14F-4D97-AF65-F5344CB8AC3E}">
        <p14:creationId xmlns:p14="http://schemas.microsoft.com/office/powerpoint/2010/main" val="271585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C418-68BA-689C-16E2-0802AF2C1F4A}"/>
              </a:ext>
            </a:extLst>
          </p:cNvPr>
          <p:cNvSpPr>
            <a:spLocks noGrp="1"/>
          </p:cNvSpPr>
          <p:nvPr>
            <p:ph type="title"/>
          </p:nvPr>
        </p:nvSpPr>
        <p:spPr>
          <a:xfrm>
            <a:off x="112143" y="136525"/>
            <a:ext cx="12079857" cy="2175354"/>
          </a:xfrm>
        </p:spPr>
        <p:txBody>
          <a:bodyPr>
            <a:noAutofit/>
          </a:bodyPr>
          <a:lstStyle/>
          <a:p>
            <a:r>
              <a:rPr lang="en-US" sz="3200" dirty="0">
                <a:latin typeface="+mn-lt"/>
              </a:rPr>
              <a:t>Although it seemed intuitive to maximize the gift tax exemption when advising the client, the illustrations demonstrate that to maximize the gift tax exemption, Senior would need more than the existing $20,000,000 of investment assets</a:t>
            </a:r>
          </a:p>
        </p:txBody>
      </p:sp>
      <p:sp>
        <p:nvSpPr>
          <p:cNvPr id="3" name="Content Placeholder 2">
            <a:extLst>
              <a:ext uri="{FF2B5EF4-FFF2-40B4-BE49-F238E27FC236}">
                <a16:creationId xmlns:a16="http://schemas.microsoft.com/office/drawing/2014/main" id="{B14A2906-E279-DBB6-7383-2F6B63793947}"/>
              </a:ext>
            </a:extLst>
          </p:cNvPr>
          <p:cNvSpPr>
            <a:spLocks noGrp="1"/>
          </p:cNvSpPr>
          <p:nvPr>
            <p:ph idx="1"/>
          </p:nvPr>
        </p:nvSpPr>
        <p:spPr>
          <a:xfrm>
            <a:off x="112143" y="2251495"/>
            <a:ext cx="11967714" cy="3925468"/>
          </a:xfrm>
        </p:spPr>
        <p:txBody>
          <a:bodyPr/>
          <a:lstStyle/>
          <a:p>
            <a:r>
              <a:rPr lang="en-US" sz="3600" dirty="0"/>
              <a:t>The next example demonstrates the impact of the wealth depletion factors if Senior gifted $6,000,000 of assets and retained $14,000,000 of Senior’s income-producing assets. In this situation, Senior’s retained assets are exhausted if Senior is living at age 95.</a:t>
            </a:r>
          </a:p>
          <a:p>
            <a:endParaRPr lang="en-US" dirty="0"/>
          </a:p>
        </p:txBody>
      </p:sp>
      <p:sp>
        <p:nvSpPr>
          <p:cNvPr id="4" name="Slide Number Placeholder 3">
            <a:extLst>
              <a:ext uri="{FF2B5EF4-FFF2-40B4-BE49-F238E27FC236}">
                <a16:creationId xmlns:a16="http://schemas.microsoft.com/office/drawing/2014/main" id="{EED8E40C-1EAC-185C-D7BF-5316593CB230}"/>
              </a:ext>
            </a:extLst>
          </p:cNvPr>
          <p:cNvSpPr>
            <a:spLocks noGrp="1"/>
          </p:cNvSpPr>
          <p:nvPr>
            <p:ph type="sldNum" sz="quarter" idx="12"/>
          </p:nvPr>
        </p:nvSpPr>
        <p:spPr/>
        <p:txBody>
          <a:bodyPr/>
          <a:lstStyle/>
          <a:p>
            <a:fld id="{06B6DE82-4A19-4D20-B096-C924D3EBC1C3}" type="slidenum">
              <a:rPr lang="en-US" smtClean="0"/>
              <a:t>14</a:t>
            </a:fld>
            <a:endParaRPr lang="en-US"/>
          </a:p>
        </p:txBody>
      </p:sp>
    </p:spTree>
    <p:extLst>
      <p:ext uri="{BB962C8B-B14F-4D97-AF65-F5344CB8AC3E}">
        <p14:creationId xmlns:p14="http://schemas.microsoft.com/office/powerpoint/2010/main" val="98027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8"/>
            <a:ext cx="7886700" cy="584108"/>
          </a:xfrm>
        </p:spPr>
        <p:txBody>
          <a:bodyPr>
            <a:noAutofit/>
          </a:bodyPr>
          <a:lstStyle/>
          <a:p>
            <a:pPr algn="ctr"/>
            <a:r>
              <a:rPr lang="en-US" sz="2400" b="1" dirty="0"/>
              <a:t>Illustrating the “Burn” – Scenario Two  </a:t>
            </a:r>
            <a:br>
              <a:rPr lang="en-US" sz="2400" b="1" dirty="0"/>
            </a:br>
            <a:r>
              <a:rPr lang="en-US" sz="2400" b="1" dirty="0"/>
              <a:t>Gift of $6,000,000, Leaving Senior with $14,000,000 to Age 95</a:t>
            </a:r>
          </a:p>
        </p:txBody>
      </p:sp>
      <p:pic>
        <p:nvPicPr>
          <p:cNvPr id="3" name="Picture 2"/>
          <p:cNvPicPr>
            <a:picLocks noChangeAspect="1"/>
          </p:cNvPicPr>
          <p:nvPr/>
        </p:nvPicPr>
        <p:blipFill>
          <a:blip r:embed="rId2"/>
          <a:stretch>
            <a:fillRect/>
          </a:stretch>
        </p:blipFill>
        <p:spPr>
          <a:xfrm>
            <a:off x="103728" y="783770"/>
            <a:ext cx="12088272" cy="6074229"/>
          </a:xfrm>
          <a:prstGeom prst="rect">
            <a:avLst/>
          </a:prstGeom>
        </p:spPr>
      </p:pic>
    </p:spTree>
    <p:extLst>
      <p:ext uri="{BB962C8B-B14F-4D97-AF65-F5344CB8AC3E}">
        <p14:creationId xmlns:p14="http://schemas.microsoft.com/office/powerpoint/2010/main" val="251142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8"/>
            <a:ext cx="7886700" cy="584108"/>
          </a:xfrm>
        </p:spPr>
        <p:txBody>
          <a:bodyPr>
            <a:noAutofit/>
          </a:bodyPr>
          <a:lstStyle/>
          <a:p>
            <a:pPr algn="ctr"/>
            <a:r>
              <a:rPr lang="en-US" sz="2400" b="1" dirty="0"/>
              <a:t>Illustrating the “Burn” – Scenario Two  </a:t>
            </a:r>
            <a:br>
              <a:rPr lang="en-US" sz="2400" b="1" dirty="0"/>
            </a:br>
            <a:r>
              <a:rPr lang="en-US" sz="2400" b="1" dirty="0"/>
              <a:t>Gift of $6,000,000, Leaving Senior with $14,000,000 to Age 95</a:t>
            </a:r>
          </a:p>
        </p:txBody>
      </p:sp>
      <p:pic>
        <p:nvPicPr>
          <p:cNvPr id="4" name="Picture 3"/>
          <p:cNvPicPr>
            <a:picLocks noChangeAspect="1"/>
          </p:cNvPicPr>
          <p:nvPr/>
        </p:nvPicPr>
        <p:blipFill>
          <a:blip r:embed="rId2"/>
          <a:stretch>
            <a:fillRect/>
          </a:stretch>
        </p:blipFill>
        <p:spPr>
          <a:xfrm>
            <a:off x="600891" y="783770"/>
            <a:ext cx="10972800" cy="5961019"/>
          </a:xfrm>
          <a:prstGeom prst="rect">
            <a:avLst/>
          </a:prstGeom>
        </p:spPr>
      </p:pic>
    </p:spTree>
    <p:extLst>
      <p:ext uri="{BB962C8B-B14F-4D97-AF65-F5344CB8AC3E}">
        <p14:creationId xmlns:p14="http://schemas.microsoft.com/office/powerpoint/2010/main" val="3235322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730" y="112578"/>
            <a:ext cx="7886700" cy="584108"/>
          </a:xfrm>
        </p:spPr>
        <p:txBody>
          <a:bodyPr>
            <a:noAutofit/>
          </a:bodyPr>
          <a:lstStyle/>
          <a:p>
            <a:pPr algn="ctr"/>
            <a:r>
              <a:rPr lang="en-US" sz="2400" b="1" dirty="0"/>
              <a:t>Illustrating the “Burn” – Scenario Two  </a:t>
            </a:r>
            <a:br>
              <a:rPr lang="en-US" sz="2400" b="1" dirty="0"/>
            </a:br>
            <a:r>
              <a:rPr lang="en-US" sz="2400" b="1" dirty="0"/>
              <a:t>Gift of $6,000,000, Leaving Senior with $14,000,000 to Age 95</a:t>
            </a:r>
          </a:p>
        </p:txBody>
      </p:sp>
      <p:pic>
        <p:nvPicPr>
          <p:cNvPr id="4" name="Picture 3"/>
          <p:cNvPicPr>
            <a:picLocks noChangeAspect="1"/>
          </p:cNvPicPr>
          <p:nvPr/>
        </p:nvPicPr>
        <p:blipFill>
          <a:blip r:embed="rId2"/>
          <a:stretch>
            <a:fillRect/>
          </a:stretch>
        </p:blipFill>
        <p:spPr>
          <a:xfrm>
            <a:off x="3087188" y="979715"/>
            <a:ext cx="5773783" cy="5769427"/>
          </a:xfrm>
          <a:prstGeom prst="rect">
            <a:avLst/>
          </a:prstGeom>
        </p:spPr>
      </p:pic>
    </p:spTree>
    <p:extLst>
      <p:ext uri="{BB962C8B-B14F-4D97-AF65-F5344CB8AC3E}">
        <p14:creationId xmlns:p14="http://schemas.microsoft.com/office/powerpoint/2010/main" val="3306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28" y="1078302"/>
            <a:ext cx="12019472" cy="5669262"/>
          </a:xfrm>
        </p:spPr>
        <p:txBody>
          <a:bodyPr>
            <a:normAutofit/>
          </a:bodyPr>
          <a:lstStyle/>
          <a:p>
            <a:r>
              <a:rPr lang="en-US" sz="3600" dirty="0"/>
              <a:t>At age 95 Senior has $65 of assets remaining. </a:t>
            </a:r>
          </a:p>
          <a:p>
            <a:r>
              <a:rPr lang="en-US" sz="3600" dirty="0"/>
              <a:t>What if Senior lives past the age of 95? </a:t>
            </a:r>
          </a:p>
          <a:p>
            <a:r>
              <a:rPr lang="en-US" sz="3600" dirty="0"/>
              <a:t>The next example assumes that Senior lives to age 100 so that $14,000,000 of retained income producing assets is not enough.</a:t>
            </a:r>
          </a:p>
          <a:p>
            <a:r>
              <a:rPr lang="en-US" sz="3600" dirty="0"/>
              <a:t>Note that the probability of Senior living past age 95 is only 6.69%.</a:t>
            </a:r>
          </a:p>
        </p:txBody>
      </p:sp>
      <p:sp>
        <p:nvSpPr>
          <p:cNvPr id="4" name="Title 1"/>
          <p:cNvSpPr>
            <a:spLocks noGrp="1"/>
          </p:cNvSpPr>
          <p:nvPr>
            <p:ph type="title"/>
          </p:nvPr>
        </p:nvSpPr>
        <p:spPr>
          <a:xfrm>
            <a:off x="2030730" y="112578"/>
            <a:ext cx="7886700" cy="584108"/>
          </a:xfrm>
        </p:spPr>
        <p:txBody>
          <a:bodyPr>
            <a:noAutofit/>
          </a:bodyPr>
          <a:lstStyle/>
          <a:p>
            <a:pPr algn="ctr"/>
            <a:r>
              <a:rPr lang="en-US" sz="2400" b="1" dirty="0"/>
              <a:t>Illustrating the “Burn” – Scenario Two  </a:t>
            </a:r>
            <a:br>
              <a:rPr lang="en-US" sz="2400" b="1" dirty="0"/>
            </a:br>
            <a:r>
              <a:rPr lang="en-US" sz="2400" b="1" dirty="0"/>
              <a:t>Gift of $6,000,000, Leaving Senior with $14,000,000 to Age 95</a:t>
            </a:r>
          </a:p>
        </p:txBody>
      </p:sp>
    </p:spTree>
    <p:extLst>
      <p:ext uri="{BB962C8B-B14F-4D97-AF65-F5344CB8AC3E}">
        <p14:creationId xmlns:p14="http://schemas.microsoft.com/office/powerpoint/2010/main" val="80747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$6,000,000 to Age 100</a:t>
            </a:r>
          </a:p>
        </p:txBody>
      </p:sp>
      <p:pic>
        <p:nvPicPr>
          <p:cNvPr id="2" name="Picture 1"/>
          <p:cNvPicPr>
            <a:picLocks noChangeAspect="1"/>
          </p:cNvPicPr>
          <p:nvPr/>
        </p:nvPicPr>
        <p:blipFill>
          <a:blip r:embed="rId2"/>
          <a:stretch>
            <a:fillRect/>
          </a:stretch>
        </p:blipFill>
        <p:spPr>
          <a:xfrm>
            <a:off x="0" y="696686"/>
            <a:ext cx="12219010" cy="6161314"/>
          </a:xfrm>
          <a:prstGeom prst="rect">
            <a:avLst/>
          </a:prstGeom>
        </p:spPr>
      </p:pic>
    </p:spTree>
    <p:extLst>
      <p:ext uri="{BB962C8B-B14F-4D97-AF65-F5344CB8AC3E}">
        <p14:creationId xmlns:p14="http://schemas.microsoft.com/office/powerpoint/2010/main" val="282565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9B10-19ED-6E3D-0C86-96BAA1AA8069}"/>
              </a:ext>
            </a:extLst>
          </p:cNvPr>
          <p:cNvSpPr>
            <a:spLocks noGrp="1"/>
          </p:cNvSpPr>
          <p:nvPr>
            <p:ph type="ctrTitle"/>
          </p:nvPr>
        </p:nvSpPr>
        <p:spPr>
          <a:xfrm>
            <a:off x="139460" y="34506"/>
            <a:ext cx="11913079" cy="3692106"/>
          </a:xfrm>
        </p:spPr>
        <p:txBody>
          <a:bodyPr>
            <a:normAutofit fontScale="90000"/>
          </a:bodyPr>
          <a:lstStyle/>
          <a:p>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5300">
                <a:effectLst/>
                <a:latin typeface="+mn-lt"/>
                <a:ea typeface="Times New Roman" panose="02020603050405020304" pitchFamily="18" charset="0"/>
              </a:rPr>
            </a:br>
            <a:br>
              <a:rPr lang="en-US" sz="3100" dirty="0">
                <a:effectLst/>
                <a:latin typeface="+mn-lt"/>
                <a:ea typeface="Times New Roman" panose="02020603050405020304" pitchFamily="18" charset="0"/>
              </a:rPr>
            </a:br>
            <a:br>
              <a:rPr lang="en-US" sz="5300" dirty="0">
                <a:effectLst/>
                <a:latin typeface="+mn-lt"/>
                <a:ea typeface="Times New Roman" panose="02020603050405020304" pitchFamily="18" charset="0"/>
              </a:rPr>
            </a:br>
            <a:br>
              <a:rPr lang="en-US" sz="4800" dirty="0">
                <a:effectLst/>
                <a:latin typeface="+mn-lt"/>
                <a:ea typeface="Times New Roman" panose="02020603050405020304" pitchFamily="18" charset="0"/>
              </a:rPr>
            </a:br>
            <a:endParaRPr lang="en-US" sz="4800" dirty="0">
              <a:latin typeface="+mn-lt"/>
            </a:endParaRPr>
          </a:p>
        </p:txBody>
      </p:sp>
      <p:sp>
        <p:nvSpPr>
          <p:cNvPr id="3" name="Subtitle 2">
            <a:extLst>
              <a:ext uri="{FF2B5EF4-FFF2-40B4-BE49-F238E27FC236}">
                <a16:creationId xmlns:a16="http://schemas.microsoft.com/office/drawing/2014/main" id="{5CAD1313-C25E-38B3-0824-FBB663D50535}"/>
              </a:ext>
            </a:extLst>
          </p:cNvPr>
          <p:cNvSpPr>
            <a:spLocks noGrp="1"/>
          </p:cNvSpPr>
          <p:nvPr>
            <p:ph type="subTitle" idx="1"/>
          </p:nvPr>
        </p:nvSpPr>
        <p:spPr>
          <a:xfrm>
            <a:off x="0" y="2926347"/>
            <a:ext cx="12192000" cy="4749800"/>
          </a:xfrm>
        </p:spPr>
        <p:txBody>
          <a:bodyPr>
            <a:noAutofit/>
          </a:bodyPr>
          <a:lstStyle/>
          <a:p>
            <a:endParaRPr lang="en-US" sz="1800" dirty="0"/>
          </a:p>
          <a:p>
            <a:endParaRPr lang="en-US" sz="1800" dirty="0"/>
          </a:p>
        </p:txBody>
      </p:sp>
      <p:sp>
        <p:nvSpPr>
          <p:cNvPr id="4" name="Slide Number Placeholder 3">
            <a:extLst>
              <a:ext uri="{FF2B5EF4-FFF2-40B4-BE49-F238E27FC236}">
                <a16:creationId xmlns:a16="http://schemas.microsoft.com/office/drawing/2014/main" id="{13078FF9-77D7-E6DF-1BC5-3A68E8E245E3}"/>
              </a:ext>
            </a:extLst>
          </p:cNvPr>
          <p:cNvSpPr>
            <a:spLocks noGrp="1"/>
          </p:cNvSpPr>
          <p:nvPr>
            <p:ph type="sldNum" sz="quarter" idx="12"/>
          </p:nvPr>
        </p:nvSpPr>
        <p:spPr/>
        <p:txBody>
          <a:bodyPr/>
          <a:lstStyle/>
          <a:p>
            <a:fld id="{06B6DE82-4A19-4D20-B096-C924D3EBC1C3}" type="slidenum">
              <a:rPr lang="en-US" smtClean="0"/>
              <a:t>2</a:t>
            </a:fld>
            <a:endParaRPr lang="en-US"/>
          </a:p>
        </p:txBody>
      </p:sp>
      <p:sp>
        <p:nvSpPr>
          <p:cNvPr id="7" name="TextBox 6">
            <a:extLst>
              <a:ext uri="{FF2B5EF4-FFF2-40B4-BE49-F238E27FC236}">
                <a16:creationId xmlns:a16="http://schemas.microsoft.com/office/drawing/2014/main" id="{EE6A5BAE-6C4B-B7DB-C1F3-DBE4D9B76F76}"/>
              </a:ext>
            </a:extLst>
          </p:cNvPr>
          <p:cNvSpPr txBox="1"/>
          <p:nvPr/>
        </p:nvSpPr>
        <p:spPr>
          <a:xfrm>
            <a:off x="48882" y="616041"/>
            <a:ext cx="12094234" cy="4421723"/>
          </a:xfrm>
          <a:prstGeom prst="rect">
            <a:avLst/>
          </a:prstGeom>
          <a:noFill/>
        </p:spPr>
        <p:txBody>
          <a:bodyPr wrap="square">
            <a:spAutoFit/>
          </a:bodyPr>
          <a:lstStyle/>
          <a:p>
            <a:pPr marL="0" marR="0" algn="ctr">
              <a:lnSpc>
                <a:spcPct val="107000"/>
              </a:lnSpc>
              <a:spcBef>
                <a:spcPts val="0"/>
              </a:spcBef>
            </a:pPr>
            <a:endParaRPr lang="en-US" sz="2400" dirty="0">
              <a:effectLst/>
              <a:ea typeface="Calibri" panose="020F0502020204030204" pitchFamily="34" charset="0"/>
              <a:cs typeface="Times New Roman" panose="02020603050405020304" pitchFamily="18" charset="0"/>
            </a:endParaRPr>
          </a:p>
          <a:p>
            <a:pPr marL="0" marR="0" algn="ctr">
              <a:lnSpc>
                <a:spcPct val="107000"/>
              </a:lnSpc>
              <a:spcBef>
                <a:spcPts val="0"/>
              </a:spcBef>
            </a:pPr>
            <a:r>
              <a:rPr lang="en-US" sz="2400" dirty="0">
                <a:ea typeface="Calibri" panose="020F0502020204030204" pitchFamily="34" charset="0"/>
                <a:cs typeface="Times New Roman" panose="02020603050405020304" pitchFamily="18" charset="0"/>
              </a:rPr>
              <a:t>Jerome M. Hesch</a:t>
            </a:r>
          </a:p>
          <a:p>
            <a:pPr marL="0" marR="0" algn="ctr">
              <a:lnSpc>
                <a:spcPct val="107000"/>
              </a:lnSpc>
              <a:spcBef>
                <a:spcPts val="0"/>
              </a:spcBef>
            </a:pPr>
            <a:r>
              <a:rPr lang="en-US" sz="2400" dirty="0">
                <a:effectLst/>
                <a:ea typeface="Calibri" panose="020F0502020204030204" pitchFamily="34" charset="0"/>
                <a:cs typeface="Times New Roman" panose="02020603050405020304" pitchFamily="18" charset="0"/>
              </a:rPr>
              <a:t>Director, 50</a:t>
            </a:r>
            <a:r>
              <a:rPr lang="en-US" sz="2400" baseline="30000" dirty="0">
                <a:effectLst/>
                <a:ea typeface="Calibri" panose="020F0502020204030204" pitchFamily="34" charset="0"/>
                <a:cs typeface="Times New Roman" panose="02020603050405020304" pitchFamily="18" charset="0"/>
              </a:rPr>
              <a:t>th</a:t>
            </a:r>
            <a:r>
              <a:rPr lang="en-US" sz="2400" dirty="0">
                <a:effectLst/>
                <a:ea typeface="Calibri" panose="020F0502020204030204" pitchFamily="34" charset="0"/>
                <a:cs typeface="Times New Roman" panose="02020603050405020304" pitchFamily="18" charset="0"/>
              </a:rPr>
              <a:t> Annual Notre Dame Tax &amp; Estate Planning Institute</a:t>
            </a:r>
          </a:p>
          <a:p>
            <a:pPr marL="0" marR="0" algn="ctr">
              <a:lnSpc>
                <a:spcPct val="107000"/>
              </a:lnSpc>
              <a:spcBef>
                <a:spcPts val="0"/>
              </a:spcBef>
            </a:pPr>
            <a:r>
              <a:rPr lang="en-US" sz="2400" dirty="0">
                <a:ea typeface="Calibri" panose="020F0502020204030204" pitchFamily="34" charset="0"/>
                <a:cs typeface="Times New Roman" panose="02020603050405020304" pitchFamily="18" charset="0"/>
              </a:rPr>
              <a:t>September 25-27, 2024</a:t>
            </a:r>
            <a:endParaRPr lang="en-US" sz="2400" dirty="0">
              <a:effectLst/>
              <a:ea typeface="Calibri" panose="020F0502020204030204" pitchFamily="34" charset="0"/>
              <a:cs typeface="Times New Roman" panose="02020603050405020304" pitchFamily="18" charset="0"/>
            </a:endParaRPr>
          </a:p>
          <a:p>
            <a:pPr marL="0" marR="0" algn="ctr">
              <a:lnSpc>
                <a:spcPct val="107000"/>
              </a:lnSpc>
              <a:spcBef>
                <a:spcPts val="0"/>
              </a:spcBef>
            </a:pPr>
            <a:endParaRPr lang="en-US" sz="2400" dirty="0">
              <a:effectLst/>
              <a:ea typeface="Calibri" panose="020F0502020204030204" pitchFamily="34" charset="0"/>
              <a:cs typeface="Times New Roman" panose="02020603050405020304" pitchFamily="18" charset="0"/>
            </a:endParaRPr>
          </a:p>
          <a:p>
            <a:pPr marL="0" marR="0" algn="ctr">
              <a:lnSpc>
                <a:spcPct val="107000"/>
              </a:lnSpc>
              <a:spcBef>
                <a:spcPts val="0"/>
              </a:spcBef>
            </a:pPr>
            <a:r>
              <a:rPr lang="en-US" sz="2400" dirty="0">
                <a:ea typeface="Calibri" panose="020F0502020204030204" pitchFamily="34" charset="0"/>
                <a:cs typeface="Times New Roman" panose="02020603050405020304" pitchFamily="18" charset="0"/>
              </a:rPr>
              <a:t>Meltzer, Lippe, Goldstein &amp; Breitstone, LLP</a:t>
            </a:r>
          </a:p>
          <a:p>
            <a:pPr marL="0" marR="0" algn="ctr">
              <a:lnSpc>
                <a:spcPct val="107000"/>
              </a:lnSpc>
              <a:spcBef>
                <a:spcPts val="0"/>
              </a:spcBef>
            </a:pPr>
            <a:r>
              <a:rPr lang="en-US" sz="2400" dirty="0">
                <a:ea typeface="Calibri" panose="020F0502020204030204" pitchFamily="34" charset="0"/>
                <a:cs typeface="Times New Roman" panose="02020603050405020304" pitchFamily="18" charset="0"/>
              </a:rPr>
              <a:t>Boca Raton, Florida</a:t>
            </a:r>
          </a:p>
          <a:p>
            <a:pPr marL="0" marR="0" algn="ctr">
              <a:lnSpc>
                <a:spcPct val="107000"/>
              </a:lnSpc>
              <a:spcBef>
                <a:spcPts val="0"/>
              </a:spcBef>
            </a:pPr>
            <a:r>
              <a:rPr lang="en-US" sz="2400" dirty="0">
                <a:ea typeface="Calibri" panose="020F0502020204030204" pitchFamily="34" charset="0"/>
                <a:cs typeface="Times New Roman" panose="02020603050405020304" pitchFamily="18" charset="0"/>
                <a:hlinkClick r:id="rId2"/>
              </a:rPr>
              <a:t>jhesch@meltzerlippe.com</a:t>
            </a:r>
            <a:endParaRPr lang="en-US" sz="2400" dirty="0">
              <a:ea typeface="Calibri" panose="020F0502020204030204" pitchFamily="34" charset="0"/>
              <a:cs typeface="Times New Roman" panose="02020603050405020304" pitchFamily="18" charset="0"/>
            </a:endParaRPr>
          </a:p>
          <a:p>
            <a:pPr marL="0" marR="0" algn="ctr">
              <a:lnSpc>
                <a:spcPct val="107000"/>
              </a:lnSpc>
              <a:spcBef>
                <a:spcPts val="0"/>
              </a:spcBef>
            </a:pPr>
            <a:r>
              <a:rPr lang="en-US" sz="2400" dirty="0">
                <a:ea typeface="Calibri" panose="020F0502020204030204" pitchFamily="34" charset="0"/>
                <a:cs typeface="Times New Roman" panose="02020603050405020304" pitchFamily="18" charset="0"/>
                <a:hlinkClick r:id="rId3"/>
              </a:rPr>
              <a:t>Jhesch62644@gmail.com</a:t>
            </a:r>
            <a:endParaRPr lang="en-US" sz="2400" dirty="0">
              <a:ea typeface="Calibri" panose="020F0502020204030204" pitchFamily="34" charset="0"/>
              <a:cs typeface="Times New Roman" panose="02020603050405020304" pitchFamily="18" charset="0"/>
            </a:endParaRPr>
          </a:p>
          <a:p>
            <a:pPr marL="0" marR="0" algn="ctr">
              <a:lnSpc>
                <a:spcPct val="107000"/>
              </a:lnSpc>
              <a:spcBef>
                <a:spcPts val="0"/>
              </a:spcBef>
            </a:pPr>
            <a:endParaRPr lang="en-US" sz="2400" dirty="0">
              <a:ea typeface="Calibri" panose="020F0502020204030204" pitchFamily="34" charset="0"/>
              <a:cs typeface="Times New Roman" panose="02020603050405020304" pitchFamily="18" charset="0"/>
            </a:endParaRPr>
          </a:p>
          <a:p>
            <a:pPr marL="0" marR="0" algn="ctr">
              <a:lnSpc>
                <a:spcPct val="107000"/>
              </a:lnSpc>
              <a:spcBef>
                <a:spcPts val="0"/>
              </a:spcBef>
            </a:pPr>
            <a:r>
              <a:rPr lang="en-US" sz="24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57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$6,000,000 to Age 100</a:t>
            </a:r>
          </a:p>
        </p:txBody>
      </p:sp>
      <p:pic>
        <p:nvPicPr>
          <p:cNvPr id="3" name="Picture 2"/>
          <p:cNvPicPr>
            <a:picLocks noChangeAspect="1"/>
          </p:cNvPicPr>
          <p:nvPr/>
        </p:nvPicPr>
        <p:blipFill>
          <a:blip r:embed="rId2"/>
          <a:stretch>
            <a:fillRect/>
          </a:stretch>
        </p:blipFill>
        <p:spPr>
          <a:xfrm>
            <a:off x="1332411" y="696686"/>
            <a:ext cx="8942071" cy="6054921"/>
          </a:xfrm>
          <a:prstGeom prst="rect">
            <a:avLst/>
          </a:prstGeom>
        </p:spPr>
      </p:pic>
    </p:spTree>
    <p:extLst>
      <p:ext uri="{BB962C8B-B14F-4D97-AF65-F5344CB8AC3E}">
        <p14:creationId xmlns:p14="http://schemas.microsoft.com/office/powerpoint/2010/main" val="184422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$6,000,000 to Age 100</a:t>
            </a:r>
          </a:p>
        </p:txBody>
      </p:sp>
      <p:pic>
        <p:nvPicPr>
          <p:cNvPr id="3" name="Picture 2"/>
          <p:cNvPicPr>
            <a:picLocks noChangeAspect="1"/>
          </p:cNvPicPr>
          <p:nvPr/>
        </p:nvPicPr>
        <p:blipFill>
          <a:blip r:embed="rId2"/>
          <a:stretch>
            <a:fillRect/>
          </a:stretch>
        </p:blipFill>
        <p:spPr>
          <a:xfrm>
            <a:off x="2534195" y="773682"/>
            <a:ext cx="6731726" cy="6008098"/>
          </a:xfrm>
          <a:prstGeom prst="rect">
            <a:avLst/>
          </a:prstGeom>
        </p:spPr>
      </p:pic>
    </p:spTree>
    <p:extLst>
      <p:ext uri="{BB962C8B-B14F-4D97-AF65-F5344CB8AC3E}">
        <p14:creationId xmlns:p14="http://schemas.microsoft.com/office/powerpoint/2010/main" val="114445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55" y="1503408"/>
            <a:ext cx="11818188" cy="4983656"/>
          </a:xfrm>
        </p:spPr>
        <p:txBody>
          <a:bodyPr>
            <a:normAutofit/>
          </a:bodyPr>
          <a:lstStyle/>
          <a:p>
            <a:r>
              <a:rPr lang="en-US" sz="3600" dirty="0"/>
              <a:t>At age 96, Senior runs out of assets again. </a:t>
            </a:r>
          </a:p>
          <a:p>
            <a:r>
              <a:rPr lang="en-US" sz="3600" dirty="0"/>
              <a:t>The next example illustrates Senior gifts $4,000,000 of assets and retains $16,000,000.  At age 100 Senior still has  $894,981 of retained assets.</a:t>
            </a:r>
          </a:p>
          <a:p>
            <a:r>
              <a:rPr lang="en-US" sz="3600" dirty="0"/>
              <a:t>Now Senior feels financially comfortable.</a:t>
            </a:r>
          </a:p>
          <a:p>
            <a:r>
              <a:rPr lang="en-US" sz="3600" dirty="0"/>
              <a:t>If Senior’s investment assets were more than $20,000,000, say $30,000,000, then Senior can consider using the entire $13,610,000 gift tax exemption for 2024.</a:t>
            </a:r>
          </a:p>
        </p:txBody>
      </p:sp>
      <p:sp>
        <p:nvSpPr>
          <p:cNvPr id="4" name="Title 1"/>
          <p:cNvSpPr txBox="1">
            <a:spLocks/>
          </p:cNvSpPr>
          <p:nvPr/>
        </p:nvSpPr>
        <p:spPr>
          <a:xfrm>
            <a:off x="2030730" y="112577"/>
            <a:ext cx="7886700" cy="1068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Illustrating the “Burn” – Scenario Three  </a:t>
            </a:r>
            <a:br>
              <a:rPr lang="en-US" sz="3200" b="1" dirty="0"/>
            </a:br>
            <a:r>
              <a:rPr lang="en-US" sz="3200" b="1" dirty="0"/>
              <a:t>Gift of $4,000,000 to Age 100</a:t>
            </a:r>
          </a:p>
        </p:txBody>
      </p:sp>
    </p:spTree>
    <p:extLst>
      <p:ext uri="{BB962C8B-B14F-4D97-AF65-F5344CB8AC3E}">
        <p14:creationId xmlns:p14="http://schemas.microsoft.com/office/powerpoint/2010/main" val="3764819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$4,000,000, leaving Senior with $16,000,000 to Age 100</a:t>
            </a:r>
          </a:p>
        </p:txBody>
      </p:sp>
      <p:pic>
        <p:nvPicPr>
          <p:cNvPr id="2" name="Picture 1"/>
          <p:cNvPicPr>
            <a:picLocks noChangeAspect="1"/>
          </p:cNvPicPr>
          <p:nvPr/>
        </p:nvPicPr>
        <p:blipFill>
          <a:blip r:embed="rId2"/>
          <a:stretch>
            <a:fillRect/>
          </a:stretch>
        </p:blipFill>
        <p:spPr>
          <a:xfrm>
            <a:off x="1" y="834766"/>
            <a:ext cx="12192000" cy="6023234"/>
          </a:xfrm>
          <a:prstGeom prst="rect">
            <a:avLst/>
          </a:prstGeom>
        </p:spPr>
      </p:pic>
    </p:spTree>
    <p:extLst>
      <p:ext uri="{BB962C8B-B14F-4D97-AF65-F5344CB8AC3E}">
        <p14:creationId xmlns:p14="http://schemas.microsoft.com/office/powerpoint/2010/main" val="222853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$4,000,000, leaving Senior with $16,000,000 to Age 100</a:t>
            </a:r>
          </a:p>
        </p:txBody>
      </p:sp>
      <p:pic>
        <p:nvPicPr>
          <p:cNvPr id="3" name="Picture 2"/>
          <p:cNvPicPr>
            <a:picLocks noChangeAspect="1"/>
          </p:cNvPicPr>
          <p:nvPr/>
        </p:nvPicPr>
        <p:blipFill>
          <a:blip r:embed="rId2"/>
          <a:stretch>
            <a:fillRect/>
          </a:stretch>
        </p:blipFill>
        <p:spPr>
          <a:xfrm>
            <a:off x="1384664" y="757646"/>
            <a:ext cx="9239794" cy="6100354"/>
          </a:xfrm>
          <a:prstGeom prst="rect">
            <a:avLst/>
          </a:prstGeom>
        </p:spPr>
      </p:pic>
    </p:spTree>
    <p:extLst>
      <p:ext uri="{BB962C8B-B14F-4D97-AF65-F5344CB8AC3E}">
        <p14:creationId xmlns:p14="http://schemas.microsoft.com/office/powerpoint/2010/main" val="1372125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0730" y="112578"/>
            <a:ext cx="7886700" cy="584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Illustrating the “Burn” – Scenario Three  </a:t>
            </a:r>
            <a:br>
              <a:rPr lang="en-US" sz="2400" b="1" dirty="0"/>
            </a:br>
            <a:r>
              <a:rPr lang="en-US" sz="2400" b="1" dirty="0"/>
              <a:t>Gift of $4,000,000, leaving Senior with $16,000,000 to Age 100</a:t>
            </a:r>
          </a:p>
        </p:txBody>
      </p:sp>
      <p:pic>
        <p:nvPicPr>
          <p:cNvPr id="3" name="Picture 2"/>
          <p:cNvPicPr>
            <a:picLocks noChangeAspect="1"/>
          </p:cNvPicPr>
          <p:nvPr/>
        </p:nvPicPr>
        <p:blipFill>
          <a:blip r:embed="rId2"/>
          <a:stretch>
            <a:fillRect/>
          </a:stretch>
        </p:blipFill>
        <p:spPr>
          <a:xfrm>
            <a:off x="2939143" y="771370"/>
            <a:ext cx="6069874" cy="5999544"/>
          </a:xfrm>
          <a:prstGeom prst="rect">
            <a:avLst/>
          </a:prstGeom>
        </p:spPr>
      </p:pic>
    </p:spTree>
    <p:extLst>
      <p:ext uri="{BB962C8B-B14F-4D97-AF65-F5344CB8AC3E}">
        <p14:creationId xmlns:p14="http://schemas.microsoft.com/office/powerpoint/2010/main" val="2955834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736D-28BB-08C5-7E80-6E2917C5D1BD}"/>
              </a:ext>
            </a:extLst>
          </p:cNvPr>
          <p:cNvSpPr>
            <a:spLocks noGrp="1"/>
          </p:cNvSpPr>
          <p:nvPr>
            <p:ph type="ctrTitle"/>
          </p:nvPr>
        </p:nvSpPr>
        <p:spPr>
          <a:xfrm>
            <a:off x="77639" y="60385"/>
            <a:ext cx="12114362" cy="1733909"/>
          </a:xfrm>
        </p:spPr>
        <p:txBody>
          <a:bodyPr>
            <a:normAutofit/>
          </a:bodyPr>
          <a:lstStyle/>
          <a:p>
            <a:pPr marL="514350" indent="-514350" algn="l">
              <a:buFont typeface="+mj-lt"/>
              <a:buAutoNum type="arabicPeriod"/>
            </a:pPr>
            <a:r>
              <a:rPr lang="en-US" sz="2800" dirty="0">
                <a:latin typeface="+mn-lt"/>
              </a:rPr>
              <a:t>As the gift examples demonstrate, using financial spreadsheets allows the advisor to explain the planning technique using simple to follow numerical examples, achieving the first objective of communicating the estate tax benefits in an understandable manner</a:t>
            </a:r>
          </a:p>
        </p:txBody>
      </p:sp>
      <p:sp>
        <p:nvSpPr>
          <p:cNvPr id="3" name="Subtitle 2">
            <a:extLst>
              <a:ext uri="{FF2B5EF4-FFF2-40B4-BE49-F238E27FC236}">
                <a16:creationId xmlns:a16="http://schemas.microsoft.com/office/drawing/2014/main" id="{9C921FA9-119F-921C-D62D-785915D091A5}"/>
              </a:ext>
            </a:extLst>
          </p:cNvPr>
          <p:cNvSpPr>
            <a:spLocks noGrp="1"/>
          </p:cNvSpPr>
          <p:nvPr>
            <p:ph type="subTitle" idx="1"/>
          </p:nvPr>
        </p:nvSpPr>
        <p:spPr>
          <a:xfrm>
            <a:off x="77638" y="1992701"/>
            <a:ext cx="12016595" cy="4728773"/>
          </a:xfrm>
        </p:spPr>
        <p:txBody>
          <a:bodyPr>
            <a:normAutofit lnSpcReduction="10000"/>
          </a:bodyPr>
          <a:lstStyle/>
          <a:p>
            <a:pPr marL="342900" indent="-342900" algn="l">
              <a:spcBef>
                <a:spcPts val="0"/>
              </a:spcBef>
              <a:buFont typeface="Arial" panose="020B0604020202020204" pitchFamily="34" charset="0"/>
              <a:buChar char="•"/>
            </a:pPr>
            <a:r>
              <a:rPr lang="en-US" sz="2800" dirty="0"/>
              <a:t>The second objective is to allow the advisor to change the assumptions so that the advisor and the client can both participate in the design of the planning proposal.  Without the spreadsheets one would think that someone with $20,000,000 of income producing assets could take advantage to the 2024 $13,610,000 gift tax exemption by gifting $10,000,000 and retaining $10,000,000.</a:t>
            </a:r>
          </a:p>
          <a:p>
            <a:pPr marL="342900" indent="-342900" algn="l">
              <a:spcBef>
                <a:spcPts val="0"/>
              </a:spcBef>
              <a:buFont typeface="Arial" panose="020B0604020202020204" pitchFamily="34" charset="0"/>
              <a:buChar char="•"/>
            </a:pPr>
            <a:endParaRPr lang="en-US" dirty="0"/>
          </a:p>
          <a:p>
            <a:pPr marL="342900" indent="-342900" algn="l">
              <a:spcBef>
                <a:spcPts val="0"/>
              </a:spcBef>
              <a:buFont typeface="Arial" panose="020B0604020202020204" pitchFamily="34" charset="0"/>
              <a:buChar char="•"/>
            </a:pPr>
            <a:r>
              <a:rPr lang="en-US" dirty="0"/>
              <a:t>As the gifting examples demonstrate, by changing the assumptions using spreadsheets, the financial result the client feels comfortable with is only a $4,000,000 gift and retaining $16,000,000. </a:t>
            </a:r>
          </a:p>
          <a:p>
            <a:pPr marL="342900" indent="-342900" algn="l">
              <a:spcBef>
                <a:spcPts val="0"/>
              </a:spcBef>
              <a:buFont typeface="Arial" panose="020B0604020202020204" pitchFamily="34" charset="0"/>
              <a:buChar char="•"/>
            </a:pPr>
            <a:endParaRPr lang="en-US" dirty="0"/>
          </a:p>
          <a:p>
            <a:pPr marL="342900" indent="-342900" algn="l">
              <a:spcBef>
                <a:spcPts val="0"/>
              </a:spcBef>
              <a:buFont typeface="Arial" panose="020B0604020202020204" pitchFamily="34" charset="0"/>
              <a:buChar char="•"/>
            </a:pPr>
            <a:r>
              <a:rPr lang="en-US" dirty="0">
                <a:highlight>
                  <a:srgbClr val="FFFF00"/>
                </a:highlight>
              </a:rPr>
              <a:t>At the end of the materials, we provide a list of several alternatives that can be implemented when the estate plan is first implemented or afterwards while the grantor is living to reduce or eliminate the impact of the “burn.”</a:t>
            </a:r>
          </a:p>
          <a:p>
            <a:pPr algn="l">
              <a:spcBef>
                <a:spcPts val="0"/>
              </a:spcBef>
            </a:pPr>
            <a:endParaRPr lang="en-US" dirty="0"/>
          </a:p>
        </p:txBody>
      </p:sp>
      <p:sp>
        <p:nvSpPr>
          <p:cNvPr id="4" name="Slide Number Placeholder 3">
            <a:extLst>
              <a:ext uri="{FF2B5EF4-FFF2-40B4-BE49-F238E27FC236}">
                <a16:creationId xmlns:a16="http://schemas.microsoft.com/office/drawing/2014/main" id="{31706CD0-E894-8422-9812-CBF999C1DC4B}"/>
              </a:ext>
            </a:extLst>
          </p:cNvPr>
          <p:cNvSpPr>
            <a:spLocks noGrp="1"/>
          </p:cNvSpPr>
          <p:nvPr>
            <p:ph type="sldNum" sz="quarter" idx="12"/>
          </p:nvPr>
        </p:nvSpPr>
        <p:spPr/>
        <p:txBody>
          <a:bodyPr/>
          <a:lstStyle/>
          <a:p>
            <a:fld id="{06B6DE82-4A19-4D20-B096-C924D3EBC1C3}" type="slidenum">
              <a:rPr lang="en-US" smtClean="0"/>
              <a:t>26</a:t>
            </a:fld>
            <a:endParaRPr lang="en-US"/>
          </a:p>
        </p:txBody>
      </p:sp>
    </p:spTree>
    <p:extLst>
      <p:ext uri="{BB962C8B-B14F-4D97-AF65-F5344CB8AC3E}">
        <p14:creationId xmlns:p14="http://schemas.microsoft.com/office/powerpoint/2010/main" val="136157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419" y="1451156"/>
            <a:ext cx="11844067" cy="5406843"/>
          </a:xfrm>
        </p:spPr>
        <p:txBody>
          <a:bodyPr>
            <a:normAutofit/>
          </a:bodyPr>
          <a:lstStyle/>
          <a:p>
            <a:r>
              <a:rPr lang="en-US" sz="2000" dirty="0"/>
              <a:t>Assume the following facts: </a:t>
            </a:r>
          </a:p>
          <a:p>
            <a:r>
              <a:rPr lang="en-US" sz="2000" dirty="0"/>
              <a:t>Senior age 60 has $100,000,000 of income producing assets in a LLC, and needs $1,500,000 this year for personal consumption after social security and pension payments.  Assume Senior’s living expenses increase at a 3% annual rate</a:t>
            </a:r>
          </a:p>
          <a:p>
            <a:r>
              <a:rPr lang="en-US" sz="2000" dirty="0"/>
              <a:t>Assume a 35% valuation discount applies to the LLC membership interests.</a:t>
            </a:r>
          </a:p>
          <a:p>
            <a:r>
              <a:rPr lang="en-US" sz="2000" dirty="0"/>
              <a:t>Senior gifts an 18.5% non-voting membership interest in the LLC with an $18,500,000 capital account to a Trust as a seed gift.  Applying a valuation discount,  the gift of an 18.5% interest uses $12,025,000 of Senior’s $13,610,000 gift tax exemption for 2024.</a:t>
            </a:r>
          </a:p>
          <a:p>
            <a:r>
              <a:rPr lang="en-US" sz="2000" dirty="0"/>
              <a:t>Senior sells a 57.5% non-voting membership interest with a $57,500,000 capital account to the Trust in exchange for a $37,375,000 (assumes a 35% discount applies) 20-year, interest only promissory note bearing interest at 4.18% ($1,562,000 annual interest).</a:t>
            </a:r>
          </a:p>
          <a:p>
            <a:r>
              <a:rPr lang="en-US" sz="2000" dirty="0"/>
              <a:t>Senior retains a 24% membership interest with a $24,000,000 capital account. </a:t>
            </a:r>
          </a:p>
          <a:p>
            <a:r>
              <a:rPr lang="en-US" sz="2000" dirty="0"/>
              <a:t>Assume a 6% investment rate of return and a 30% effective Federal and state income tax rate on capital gains and ordinary income. </a:t>
            </a:r>
          </a:p>
          <a:p>
            <a:r>
              <a:rPr lang="en-US" sz="2000" dirty="0"/>
              <a:t>The spreadsheet shows that the $37,375,000 note is paid at maturity in year 20.</a:t>
            </a:r>
          </a:p>
          <a:p>
            <a:endParaRPr lang="en-US" sz="2000" dirty="0"/>
          </a:p>
        </p:txBody>
      </p:sp>
      <p:sp>
        <p:nvSpPr>
          <p:cNvPr id="4" name="Title 1"/>
          <p:cNvSpPr txBox="1">
            <a:spLocks/>
          </p:cNvSpPr>
          <p:nvPr/>
        </p:nvSpPr>
        <p:spPr>
          <a:xfrm>
            <a:off x="2030730" y="112578"/>
            <a:ext cx="7886700" cy="1533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Illustrating the Financial Impacts of an Installment Sale to Grantor Trust</a:t>
            </a:r>
          </a:p>
        </p:txBody>
      </p:sp>
    </p:spTree>
    <p:extLst>
      <p:ext uri="{BB962C8B-B14F-4D97-AF65-F5344CB8AC3E}">
        <p14:creationId xmlns:p14="http://schemas.microsoft.com/office/powerpoint/2010/main" val="2153481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7278-01B1-5A2E-9D10-D2EC5EED1158}"/>
              </a:ext>
            </a:extLst>
          </p:cNvPr>
          <p:cNvSpPr>
            <a:spLocks noGrp="1"/>
          </p:cNvSpPr>
          <p:nvPr>
            <p:ph type="ctrTitle"/>
          </p:nvPr>
        </p:nvSpPr>
        <p:spPr>
          <a:xfrm>
            <a:off x="64655" y="136525"/>
            <a:ext cx="12127345" cy="1230457"/>
          </a:xfrm>
        </p:spPr>
        <p:txBody>
          <a:bodyPr>
            <a:normAutofit/>
          </a:bodyPr>
          <a:lstStyle/>
          <a:p>
            <a:r>
              <a:rPr lang="en-US" sz="4000" dirty="0"/>
              <a:t>LLC’s capital accounts after the gift in trust and the installment sale to the trust</a:t>
            </a:r>
          </a:p>
        </p:txBody>
      </p:sp>
      <p:sp>
        <p:nvSpPr>
          <p:cNvPr id="3" name="Subtitle 2">
            <a:extLst>
              <a:ext uri="{FF2B5EF4-FFF2-40B4-BE49-F238E27FC236}">
                <a16:creationId xmlns:a16="http://schemas.microsoft.com/office/drawing/2014/main" id="{0AE5B110-D652-8E63-EAC7-0FB3BC441445}"/>
              </a:ext>
            </a:extLst>
          </p:cNvPr>
          <p:cNvSpPr>
            <a:spLocks noGrp="1"/>
          </p:cNvSpPr>
          <p:nvPr>
            <p:ph type="subTitle" idx="1"/>
          </p:nvPr>
        </p:nvSpPr>
        <p:spPr>
          <a:xfrm>
            <a:off x="64655" y="1496291"/>
            <a:ext cx="12044218" cy="5089236"/>
          </a:xfrm>
        </p:spPr>
        <p:txBody>
          <a:bodyPr/>
          <a:lstStyle/>
          <a:p>
            <a:pPr algn="l">
              <a:spcBef>
                <a:spcPts val="0"/>
              </a:spcBef>
            </a:pPr>
            <a:r>
              <a:rPr lang="en-US" dirty="0"/>
              <a:t>The grantor retains a 24% interest with a $24,000,000 capital account and a $37,375,000 promissory note for a combined $61,375,000 of income producing assets</a:t>
            </a:r>
          </a:p>
        </p:txBody>
      </p:sp>
      <p:sp>
        <p:nvSpPr>
          <p:cNvPr id="4" name="Slide Number Placeholder 3">
            <a:extLst>
              <a:ext uri="{FF2B5EF4-FFF2-40B4-BE49-F238E27FC236}">
                <a16:creationId xmlns:a16="http://schemas.microsoft.com/office/drawing/2014/main" id="{DA246151-9EC8-6ECB-7B6D-8732CA36C96D}"/>
              </a:ext>
            </a:extLst>
          </p:cNvPr>
          <p:cNvSpPr>
            <a:spLocks noGrp="1"/>
          </p:cNvSpPr>
          <p:nvPr>
            <p:ph type="sldNum" sz="quarter" idx="12"/>
          </p:nvPr>
        </p:nvSpPr>
        <p:spPr/>
        <p:txBody>
          <a:bodyPr/>
          <a:lstStyle/>
          <a:p>
            <a:fld id="{06B6DE82-4A19-4D20-B096-C924D3EBC1C3}" type="slidenum">
              <a:rPr lang="en-US" smtClean="0"/>
              <a:t>28</a:t>
            </a:fld>
            <a:endParaRPr lang="en-US"/>
          </a:p>
        </p:txBody>
      </p:sp>
      <p:graphicFrame>
        <p:nvGraphicFramePr>
          <p:cNvPr id="5" name="Table 4">
            <a:extLst>
              <a:ext uri="{FF2B5EF4-FFF2-40B4-BE49-F238E27FC236}">
                <a16:creationId xmlns:a16="http://schemas.microsoft.com/office/drawing/2014/main" id="{79DEFB77-4F35-219A-65FE-6D78EB55BC6D}"/>
              </a:ext>
            </a:extLst>
          </p:cNvPr>
          <p:cNvGraphicFramePr>
            <a:graphicFrameLocks noGrp="1"/>
          </p:cNvGraphicFramePr>
          <p:nvPr>
            <p:extLst>
              <p:ext uri="{D42A27DB-BD31-4B8C-83A1-F6EECF244321}">
                <p14:modId xmlns:p14="http://schemas.microsoft.com/office/powerpoint/2010/main" val="849483749"/>
              </p:ext>
            </p:extLst>
          </p:nvPr>
        </p:nvGraphicFramePr>
        <p:xfrm>
          <a:off x="534839" y="2760452"/>
          <a:ext cx="9880612" cy="2803585"/>
        </p:xfrm>
        <a:graphic>
          <a:graphicData uri="http://schemas.openxmlformats.org/drawingml/2006/table">
            <a:tbl>
              <a:tblPr firstRow="1" bandRow="1">
                <a:tableStyleId>{5C22544A-7EE6-4342-B048-85BDC9FD1C3A}</a:tableStyleId>
              </a:tblPr>
              <a:tblGrid>
                <a:gridCol w="4150372">
                  <a:extLst>
                    <a:ext uri="{9D8B030D-6E8A-4147-A177-3AD203B41FA5}">
                      <a16:colId xmlns:a16="http://schemas.microsoft.com/office/drawing/2014/main" val="977939388"/>
                    </a:ext>
                  </a:extLst>
                </a:gridCol>
                <a:gridCol w="1924595">
                  <a:extLst>
                    <a:ext uri="{9D8B030D-6E8A-4147-A177-3AD203B41FA5}">
                      <a16:colId xmlns:a16="http://schemas.microsoft.com/office/drawing/2014/main" val="3472969385"/>
                    </a:ext>
                  </a:extLst>
                </a:gridCol>
                <a:gridCol w="278674">
                  <a:extLst>
                    <a:ext uri="{9D8B030D-6E8A-4147-A177-3AD203B41FA5}">
                      <a16:colId xmlns:a16="http://schemas.microsoft.com/office/drawing/2014/main" val="1611713340"/>
                    </a:ext>
                  </a:extLst>
                </a:gridCol>
                <a:gridCol w="3526971">
                  <a:extLst>
                    <a:ext uri="{9D8B030D-6E8A-4147-A177-3AD203B41FA5}">
                      <a16:colId xmlns:a16="http://schemas.microsoft.com/office/drawing/2014/main" val="2032186201"/>
                    </a:ext>
                  </a:extLst>
                </a:gridCol>
              </a:tblGrid>
              <a:tr h="726855">
                <a:tc>
                  <a:txBody>
                    <a:bodyPr/>
                    <a:lstStyle/>
                    <a:p>
                      <a:r>
                        <a:rPr lang="en-US" dirty="0"/>
                        <a:t>Capital Accounts</a:t>
                      </a:r>
                    </a:p>
                  </a:txBody>
                  <a:tcPr/>
                </a:tc>
                <a:tc>
                  <a:txBody>
                    <a:bodyPr/>
                    <a:lstStyle/>
                    <a:p>
                      <a:r>
                        <a:rPr lang="en-US" dirty="0"/>
                        <a:t>Capital Account Value</a:t>
                      </a:r>
                    </a:p>
                  </a:txBody>
                  <a:tcPr/>
                </a:tc>
                <a:tc>
                  <a:txBody>
                    <a:bodyPr/>
                    <a:lstStyle/>
                    <a:p>
                      <a:endParaRPr lang="en-US"/>
                    </a:p>
                  </a:txBody>
                  <a:tcPr/>
                </a:tc>
                <a:tc>
                  <a:txBody>
                    <a:bodyPr/>
                    <a:lstStyle/>
                    <a:p>
                      <a:r>
                        <a:rPr lang="en-US" dirty="0"/>
                        <a:t>Discounted Value of non-voting membership interest</a:t>
                      </a:r>
                    </a:p>
                  </a:txBody>
                  <a:tcPr/>
                </a:tc>
                <a:extLst>
                  <a:ext uri="{0D108BD9-81ED-4DB2-BD59-A6C34878D82A}">
                    <a16:rowId xmlns:a16="http://schemas.microsoft.com/office/drawing/2014/main" val="7404057"/>
                  </a:ext>
                </a:extLst>
              </a:tr>
              <a:tr h="415346">
                <a:tc>
                  <a:txBody>
                    <a:bodyPr/>
                    <a:lstStyle/>
                    <a:p>
                      <a:r>
                        <a:rPr lang="en-US" dirty="0"/>
                        <a:t>Senior (24% interest)</a:t>
                      </a:r>
                    </a:p>
                  </a:txBody>
                  <a:tcPr/>
                </a:tc>
                <a:tc>
                  <a:txBody>
                    <a:bodyPr/>
                    <a:lstStyle/>
                    <a:p>
                      <a:r>
                        <a:rPr lang="en-US" dirty="0">
                          <a:solidFill>
                            <a:srgbClr val="FF0000"/>
                          </a:solidFill>
                        </a:rPr>
                        <a:t>$24,000,000</a:t>
                      </a:r>
                    </a:p>
                  </a:txBody>
                  <a:tcPr/>
                </a:tc>
                <a:tc>
                  <a:txBody>
                    <a:bodyPr/>
                    <a:lstStyle/>
                    <a:p>
                      <a:endParaRPr lang="en-US" dirty="0"/>
                    </a:p>
                  </a:txBody>
                  <a:tcPr/>
                </a:tc>
                <a:tc>
                  <a:txBody>
                    <a:bodyPr/>
                    <a:lstStyle/>
                    <a:p>
                      <a:r>
                        <a:rPr lang="en-US" dirty="0"/>
                        <a:t>NA</a:t>
                      </a:r>
                    </a:p>
                  </a:txBody>
                  <a:tcPr/>
                </a:tc>
                <a:extLst>
                  <a:ext uri="{0D108BD9-81ED-4DB2-BD59-A6C34878D82A}">
                    <a16:rowId xmlns:a16="http://schemas.microsoft.com/office/drawing/2014/main" val="2190708778"/>
                  </a:ext>
                </a:extLst>
              </a:tr>
              <a:tr h="415346">
                <a:tc>
                  <a:txBody>
                    <a:bodyPr/>
                    <a:lstStyle/>
                    <a:p>
                      <a:r>
                        <a:rPr lang="en-US" dirty="0"/>
                        <a:t>Trust by gift (18.5% interest)</a:t>
                      </a:r>
                    </a:p>
                  </a:txBody>
                  <a:tcPr/>
                </a:tc>
                <a:tc>
                  <a:txBody>
                    <a:bodyPr/>
                    <a:lstStyle/>
                    <a:p>
                      <a:r>
                        <a:rPr lang="en-US" dirty="0"/>
                        <a:t>$18,500,000</a:t>
                      </a:r>
                    </a:p>
                  </a:txBody>
                  <a:tcPr/>
                </a:tc>
                <a:tc>
                  <a:txBody>
                    <a:bodyPr/>
                    <a:lstStyle/>
                    <a:p>
                      <a:endParaRPr lang="en-US" dirty="0"/>
                    </a:p>
                  </a:txBody>
                  <a:tcPr/>
                </a:tc>
                <a:tc>
                  <a:txBody>
                    <a:bodyPr/>
                    <a:lstStyle/>
                    <a:p>
                      <a:r>
                        <a:rPr lang="en-US" dirty="0">
                          <a:solidFill>
                            <a:srgbClr val="FF0000"/>
                          </a:solidFill>
                        </a:rPr>
                        <a:t>$12,025,000 </a:t>
                      </a:r>
                      <a:r>
                        <a:rPr lang="en-US" dirty="0"/>
                        <a:t>(after discount)</a:t>
                      </a:r>
                    </a:p>
                  </a:txBody>
                  <a:tcPr/>
                </a:tc>
                <a:extLst>
                  <a:ext uri="{0D108BD9-81ED-4DB2-BD59-A6C34878D82A}">
                    <a16:rowId xmlns:a16="http://schemas.microsoft.com/office/drawing/2014/main" val="432592826"/>
                  </a:ext>
                </a:extLst>
              </a:tr>
              <a:tr h="415346">
                <a:tc>
                  <a:txBody>
                    <a:bodyPr/>
                    <a:lstStyle/>
                    <a:p>
                      <a:r>
                        <a:rPr lang="en-US" dirty="0"/>
                        <a:t>Trust by purchase (57.5% interest )</a:t>
                      </a:r>
                    </a:p>
                  </a:txBody>
                  <a:tcPr/>
                </a:tc>
                <a:tc>
                  <a:txBody>
                    <a:bodyPr/>
                    <a:lstStyle/>
                    <a:p>
                      <a:r>
                        <a:rPr lang="en-US" u="sng" dirty="0"/>
                        <a:t>$57,500,000</a:t>
                      </a:r>
                    </a:p>
                  </a:txBody>
                  <a:tcPr/>
                </a:tc>
                <a:tc>
                  <a:txBody>
                    <a:bodyPr/>
                    <a:lstStyle/>
                    <a:p>
                      <a:endParaRPr lang="en-US"/>
                    </a:p>
                  </a:txBody>
                  <a:tcPr/>
                </a:tc>
                <a:tc>
                  <a:txBody>
                    <a:bodyPr/>
                    <a:lstStyle/>
                    <a:p>
                      <a:r>
                        <a:rPr lang="en-US" dirty="0">
                          <a:solidFill>
                            <a:srgbClr val="FF0000"/>
                          </a:solidFill>
                        </a:rPr>
                        <a:t>$37,375,000 </a:t>
                      </a:r>
                      <a:r>
                        <a:rPr lang="en-US" dirty="0"/>
                        <a:t>(after discount)</a:t>
                      </a:r>
                    </a:p>
                  </a:txBody>
                  <a:tcPr/>
                </a:tc>
                <a:extLst>
                  <a:ext uri="{0D108BD9-81ED-4DB2-BD59-A6C34878D82A}">
                    <a16:rowId xmlns:a16="http://schemas.microsoft.com/office/drawing/2014/main" val="628073882"/>
                  </a:ext>
                </a:extLst>
              </a:tr>
              <a:tr h="415346">
                <a:tc>
                  <a:txBody>
                    <a:bodyPr/>
                    <a:lstStyle/>
                    <a:p>
                      <a:r>
                        <a:rPr lang="en-US" dirty="0"/>
                        <a:t>Total</a:t>
                      </a:r>
                    </a:p>
                  </a:txBody>
                  <a:tcPr/>
                </a:tc>
                <a:tc>
                  <a:txBody>
                    <a:bodyPr/>
                    <a:lstStyle/>
                    <a:p>
                      <a:r>
                        <a:rPr lang="en-US" u="dbl" baseline="0" dirty="0"/>
                        <a:t>$100,000,000</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2043108"/>
                  </a:ext>
                </a:extLst>
              </a:tr>
              <a:tr h="415346">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252935650"/>
                  </a:ext>
                </a:extLst>
              </a:tr>
            </a:tbl>
          </a:graphicData>
        </a:graphic>
      </p:graphicFrame>
    </p:spTree>
    <p:extLst>
      <p:ext uri="{BB962C8B-B14F-4D97-AF65-F5344CB8AC3E}">
        <p14:creationId xmlns:p14="http://schemas.microsoft.com/office/powerpoint/2010/main" val="2218257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CF1A-7256-8A0B-2E5E-FB45344693B3}"/>
              </a:ext>
            </a:extLst>
          </p:cNvPr>
          <p:cNvSpPr>
            <a:spLocks noGrp="1"/>
          </p:cNvSpPr>
          <p:nvPr>
            <p:ph type="title"/>
          </p:nvPr>
        </p:nvSpPr>
        <p:spPr>
          <a:xfrm>
            <a:off x="120770" y="232914"/>
            <a:ext cx="11852693" cy="1371599"/>
          </a:xfrm>
        </p:spPr>
        <p:txBody>
          <a:bodyPr>
            <a:normAutofit fontScale="90000"/>
          </a:bodyPr>
          <a:lstStyle/>
          <a:p>
            <a:r>
              <a:rPr lang="en-US" sz="3200" dirty="0">
                <a:latin typeface="+mn-lt"/>
              </a:rPr>
              <a:t>In the first year the income on the $24,000,000 of retained partnership interest is $1,440,000.  At a 30% income tax rate, the income taxes are $432,000.  The grantor nets $1,008,000 after taxes.</a:t>
            </a:r>
          </a:p>
        </p:txBody>
      </p:sp>
      <p:sp>
        <p:nvSpPr>
          <p:cNvPr id="3" name="Text Placeholder 2">
            <a:extLst>
              <a:ext uri="{FF2B5EF4-FFF2-40B4-BE49-F238E27FC236}">
                <a16:creationId xmlns:a16="http://schemas.microsoft.com/office/drawing/2014/main" id="{0E063D90-E43E-79EB-E1A8-45449394A0BA}"/>
              </a:ext>
            </a:extLst>
          </p:cNvPr>
          <p:cNvSpPr>
            <a:spLocks noGrp="1"/>
          </p:cNvSpPr>
          <p:nvPr>
            <p:ph type="body" idx="1"/>
          </p:nvPr>
        </p:nvSpPr>
        <p:spPr>
          <a:xfrm>
            <a:off x="245254" y="1777252"/>
            <a:ext cx="10515600" cy="4511405"/>
          </a:xfrm>
        </p:spPr>
        <p:txBody>
          <a:bodyPr>
            <a:normAutofit fontScale="92500" lnSpcReduction="10000"/>
          </a:bodyPr>
          <a:lstStyle/>
          <a:p>
            <a:pPr marL="342900" indent="-342900">
              <a:buFont typeface="Arial" panose="020B0604020202020204" pitchFamily="34" charset="0"/>
              <a:buChar char="•"/>
            </a:pPr>
            <a:r>
              <a:rPr lang="en-US" sz="2600" dirty="0">
                <a:solidFill>
                  <a:schemeClr val="tx1"/>
                </a:solidFill>
              </a:rPr>
              <a:t>The grantor receives $1,562,275 note interest that is not taxable interest income. </a:t>
            </a:r>
          </a:p>
          <a:p>
            <a:pPr marL="342900" indent="-342900">
              <a:buFont typeface="Arial" panose="020B0604020202020204" pitchFamily="34" charset="0"/>
              <a:buChar char="•"/>
            </a:pPr>
            <a:r>
              <a:rPr lang="en-US" sz="2600" dirty="0">
                <a:solidFill>
                  <a:schemeClr val="tx1"/>
                </a:solidFill>
              </a:rPr>
              <a:t>The grantor spends $1,500,000 on personal consumption.</a:t>
            </a:r>
          </a:p>
          <a:p>
            <a:pPr marL="342900" indent="-342900">
              <a:buFont typeface="Arial" panose="020B0604020202020204" pitchFamily="34" charset="0"/>
              <a:buChar char="•"/>
            </a:pPr>
            <a:r>
              <a:rPr lang="en-US" sz="2600" dirty="0">
                <a:solidFill>
                  <a:schemeClr val="tx1"/>
                </a:solidFill>
              </a:rPr>
              <a:t>The trust cannot deduct its interest expense.</a:t>
            </a:r>
          </a:p>
          <a:p>
            <a:pPr marL="342900" indent="-342900">
              <a:buFont typeface="Arial" panose="020B0604020202020204" pitchFamily="34" charset="0"/>
              <a:buChar char="•"/>
            </a:pPr>
            <a:r>
              <a:rPr lang="en-US" sz="2600" dirty="0">
                <a:solidFill>
                  <a:schemeClr val="tx1"/>
                </a:solidFill>
              </a:rPr>
              <a:t>The grantor must pay $1,368,000 of income taxes on the trust’s $4,560,000 of taxable income.</a:t>
            </a:r>
          </a:p>
          <a:p>
            <a:pPr marL="342900" indent="-342900">
              <a:buFont typeface="Arial" panose="020B0604020202020204" pitchFamily="34" charset="0"/>
              <a:buChar char="•"/>
            </a:pPr>
            <a:r>
              <a:rPr lang="en-US" sz="2600" dirty="0">
                <a:solidFill>
                  <a:schemeClr val="tx1"/>
                </a:solidFill>
              </a:rPr>
              <a:t>The grantor has to invade principal the first year as the revenues the grantor receives the first year are less than the expenses for the first year.</a:t>
            </a:r>
          </a:p>
          <a:p>
            <a:pPr marL="342900" indent="-342900">
              <a:buFont typeface="Arial" panose="020B0604020202020204" pitchFamily="34" charset="0"/>
              <a:buChar char="•"/>
            </a:pPr>
            <a:r>
              <a:rPr lang="en-US" sz="2600" dirty="0">
                <a:solidFill>
                  <a:schemeClr val="tx1"/>
                </a:solidFill>
              </a:rPr>
              <a:t>Personal consumption and the “burn” during the first year depletes retained assets by $297,725.</a:t>
            </a:r>
          </a:p>
          <a:p>
            <a:pPr marL="342900" indent="-342900">
              <a:buFont typeface="Arial" panose="020B0604020202020204" pitchFamily="34" charset="0"/>
              <a:buChar char="•"/>
            </a:pPr>
            <a:r>
              <a:rPr lang="en-US" sz="2600" dirty="0">
                <a:solidFill>
                  <a:schemeClr val="tx1"/>
                </a:solidFill>
              </a:rPr>
              <a:t>In the next year, with the depletion of the retained assets, the income on the retained assets is decreased.</a:t>
            </a:r>
          </a:p>
          <a:p>
            <a:pPr marL="342900" indent="-342900">
              <a:buFont typeface="Arial" panose="020B0604020202020204" pitchFamily="34" charset="0"/>
              <a:buChar char="•"/>
            </a:pPr>
            <a:endParaRPr lang="en-US" sz="2600" dirty="0">
              <a:solidFill>
                <a:schemeClr val="tx1"/>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E60E2053-42BC-CFF0-E95B-8B50FA865B91}"/>
              </a:ext>
            </a:extLst>
          </p:cNvPr>
          <p:cNvSpPr>
            <a:spLocks noGrp="1"/>
          </p:cNvSpPr>
          <p:nvPr>
            <p:ph type="sldNum" sz="quarter" idx="12"/>
          </p:nvPr>
        </p:nvSpPr>
        <p:spPr/>
        <p:txBody>
          <a:bodyPr/>
          <a:lstStyle/>
          <a:p>
            <a:fld id="{06B6DE82-4A19-4D20-B096-C924D3EBC1C3}" type="slidenum">
              <a:rPr lang="en-US" smtClean="0"/>
              <a:t>29</a:t>
            </a:fld>
            <a:endParaRPr lang="en-US"/>
          </a:p>
        </p:txBody>
      </p:sp>
    </p:spTree>
    <p:extLst>
      <p:ext uri="{BB962C8B-B14F-4D97-AF65-F5344CB8AC3E}">
        <p14:creationId xmlns:p14="http://schemas.microsoft.com/office/powerpoint/2010/main" val="2830734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8728" y="1854679"/>
            <a:ext cx="8774545" cy="4641011"/>
          </a:xfrm>
          <a:prstGeom prst="rect">
            <a:avLst/>
          </a:prstGeom>
        </p:spPr>
      </p:pic>
      <p:sp>
        <p:nvSpPr>
          <p:cNvPr id="2" name="TextBox 1"/>
          <p:cNvSpPr txBox="1"/>
          <p:nvPr/>
        </p:nvSpPr>
        <p:spPr>
          <a:xfrm>
            <a:off x="0" y="235132"/>
            <a:ext cx="12128740" cy="892552"/>
          </a:xfrm>
          <a:prstGeom prst="rect">
            <a:avLst/>
          </a:prstGeom>
          <a:noFill/>
        </p:spPr>
        <p:txBody>
          <a:bodyPr wrap="square" rtlCol="0">
            <a:spAutoFit/>
          </a:bodyPr>
          <a:lstStyle/>
          <a:p>
            <a:pPr algn="ctr"/>
            <a:r>
              <a:rPr lang="en-US" sz="3200" dirty="0"/>
              <a:t>Illustrations Provided Using </a:t>
            </a:r>
            <a:r>
              <a:rPr lang="en-US" sz="3200" dirty="0" err="1"/>
              <a:t>EstateView</a:t>
            </a:r>
            <a:r>
              <a:rPr lang="en-US" sz="3200" dirty="0"/>
              <a:t> Planning Software</a:t>
            </a:r>
          </a:p>
          <a:p>
            <a:pPr algn="ctr"/>
            <a:r>
              <a:rPr lang="en-US" sz="2000" dirty="0"/>
              <a:t>At the end are instructions allowing one to access </a:t>
            </a:r>
            <a:r>
              <a:rPr lang="en-US" sz="2000" dirty="0" err="1"/>
              <a:t>EstateView</a:t>
            </a:r>
            <a:r>
              <a:rPr lang="en-US" sz="2000" dirty="0"/>
              <a:t> free of charge while it is still in the development stage  </a:t>
            </a:r>
          </a:p>
        </p:txBody>
      </p:sp>
    </p:spTree>
    <p:extLst>
      <p:ext uri="{BB962C8B-B14F-4D97-AF65-F5344CB8AC3E}">
        <p14:creationId xmlns:p14="http://schemas.microsoft.com/office/powerpoint/2010/main" val="396564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0E2053-42BC-CFF0-E95B-8B50FA865B91}"/>
              </a:ext>
            </a:extLst>
          </p:cNvPr>
          <p:cNvSpPr>
            <a:spLocks noGrp="1"/>
          </p:cNvSpPr>
          <p:nvPr>
            <p:ph type="sldNum" sz="quarter" idx="12"/>
          </p:nvPr>
        </p:nvSpPr>
        <p:spPr/>
        <p:txBody>
          <a:bodyPr/>
          <a:lstStyle/>
          <a:p>
            <a:fld id="{06B6DE82-4A19-4D20-B096-C924D3EBC1C3}" type="slidenum">
              <a:rPr lang="en-US" smtClean="0"/>
              <a:t>30</a:t>
            </a:fld>
            <a:endParaRPr lang="en-US"/>
          </a:p>
        </p:txBody>
      </p:sp>
      <p:pic>
        <p:nvPicPr>
          <p:cNvPr id="8" name="Picture 7"/>
          <p:cNvPicPr>
            <a:picLocks noChangeAspect="1"/>
          </p:cNvPicPr>
          <p:nvPr/>
        </p:nvPicPr>
        <p:blipFill>
          <a:blip r:embed="rId2"/>
          <a:stretch>
            <a:fillRect/>
          </a:stretch>
        </p:blipFill>
        <p:spPr>
          <a:xfrm>
            <a:off x="0" y="2055221"/>
            <a:ext cx="12211920" cy="2743201"/>
          </a:xfrm>
          <a:prstGeom prst="rect">
            <a:avLst/>
          </a:prstGeom>
        </p:spPr>
      </p:pic>
      <p:sp>
        <p:nvSpPr>
          <p:cNvPr id="9" name="Title 1">
            <a:extLst>
              <a:ext uri="{FF2B5EF4-FFF2-40B4-BE49-F238E27FC236}">
                <a16:creationId xmlns:a16="http://schemas.microsoft.com/office/drawing/2014/main" id="{8274CF1A-7256-8A0B-2E5E-FB45344693B3}"/>
              </a:ext>
            </a:extLst>
          </p:cNvPr>
          <p:cNvSpPr>
            <a:spLocks noGrp="1"/>
          </p:cNvSpPr>
          <p:nvPr>
            <p:ph type="title"/>
          </p:nvPr>
        </p:nvSpPr>
        <p:spPr>
          <a:xfrm>
            <a:off x="120770" y="232914"/>
            <a:ext cx="11852693" cy="1371599"/>
          </a:xfrm>
        </p:spPr>
        <p:txBody>
          <a:bodyPr>
            <a:normAutofit/>
          </a:bodyPr>
          <a:lstStyle/>
          <a:p>
            <a:pPr algn="ctr"/>
            <a:r>
              <a:rPr lang="en-US" sz="3200" dirty="0" err="1">
                <a:latin typeface="+mn-lt"/>
              </a:rPr>
              <a:t>EstateView</a:t>
            </a:r>
            <a:r>
              <a:rPr lang="en-US" sz="3200" dirty="0">
                <a:latin typeface="+mn-lt"/>
              </a:rPr>
              <a:t> Inputs </a:t>
            </a:r>
          </a:p>
        </p:txBody>
      </p:sp>
    </p:spTree>
    <p:extLst>
      <p:ext uri="{BB962C8B-B14F-4D97-AF65-F5344CB8AC3E}">
        <p14:creationId xmlns:p14="http://schemas.microsoft.com/office/powerpoint/2010/main" val="141383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4471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754" y="0"/>
            <a:ext cx="11617235" cy="6858000"/>
          </a:xfrm>
          <a:prstGeom prst="rect">
            <a:avLst/>
          </a:prstGeom>
        </p:spPr>
      </p:pic>
    </p:spTree>
    <p:extLst>
      <p:ext uri="{BB962C8B-B14F-4D97-AF65-F5344CB8AC3E}">
        <p14:creationId xmlns:p14="http://schemas.microsoft.com/office/powerpoint/2010/main" val="153141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3ACE-B8D9-417C-9BBC-DB9DF5672B1B}"/>
              </a:ext>
            </a:extLst>
          </p:cNvPr>
          <p:cNvSpPr>
            <a:spLocks noGrp="1"/>
          </p:cNvSpPr>
          <p:nvPr>
            <p:ph type="title"/>
          </p:nvPr>
        </p:nvSpPr>
        <p:spPr>
          <a:xfrm>
            <a:off x="179832" y="365125"/>
            <a:ext cx="11832336" cy="530987"/>
          </a:xfrm>
        </p:spPr>
        <p:txBody>
          <a:bodyPr>
            <a:normAutofit fontScale="90000"/>
          </a:bodyPr>
          <a:lstStyle/>
          <a:p>
            <a:pPr algn="ctr"/>
            <a:r>
              <a:rPr lang="en-US" b="1" dirty="0"/>
              <a:t>What Can Be Done To Reduce The “Burn?”</a:t>
            </a:r>
          </a:p>
        </p:txBody>
      </p:sp>
      <p:sp>
        <p:nvSpPr>
          <p:cNvPr id="3" name="Content Placeholder 2">
            <a:extLst>
              <a:ext uri="{FF2B5EF4-FFF2-40B4-BE49-F238E27FC236}">
                <a16:creationId xmlns:a16="http://schemas.microsoft.com/office/drawing/2014/main" id="{2062DFF4-9676-BB2D-CE44-891CD63F68BB}"/>
              </a:ext>
            </a:extLst>
          </p:cNvPr>
          <p:cNvSpPr>
            <a:spLocks noGrp="1"/>
          </p:cNvSpPr>
          <p:nvPr>
            <p:ph idx="1"/>
          </p:nvPr>
        </p:nvSpPr>
        <p:spPr>
          <a:xfrm>
            <a:off x="1346610" y="1354996"/>
            <a:ext cx="9167854" cy="6025896"/>
          </a:xfrm>
        </p:spPr>
        <p:txBody>
          <a:bodyPr>
            <a:normAutofit/>
          </a:bodyPr>
          <a:lstStyle/>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rPr>
              <a:t>Tax reimbursement clauses.  May not be practical as cannot use it every year. </a:t>
            </a:r>
          </a:p>
          <a:p>
            <a:pPr marL="342900" marR="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rPr>
              <a:t>Terminate grantor trust treatment for the trust after the note is paid in full. Can have it automatically occurred by a clause in the trust agreement as the trustee may not be willing to terminate because of the duty of loyalty to only the beneficiaries. Or bifurcate grantor trust into a grantor trust and a non-grantor trust.  </a:t>
            </a:r>
          </a:p>
          <a:p>
            <a:pPr marL="342900" marR="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rPr>
              <a:t>A larger interest rate on the note up to 5.0% above the AFR.  See section 163(i).  If increase the interest rate, the additional interest covers the SCIN risk premium.</a:t>
            </a:r>
          </a:p>
          <a:p>
            <a:pPr marL="342900" marR="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rPr>
              <a:t>Invest some of the trust’s assets in municipal bonds or assets that appreciate and that will not be sold while the grantor is living.</a:t>
            </a:r>
          </a:p>
          <a:p>
            <a:pPr marL="342900" marR="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rPr>
              <a:t>Invest trust assets in high cash value, low death benefit life insurance tha</a:t>
            </a:r>
            <a:r>
              <a:rPr lang="en-US" sz="2000" dirty="0">
                <a:latin typeface="Calibri" panose="020F0502020204030204" pitchFamily="34" charset="0"/>
                <a:ea typeface="Calibri" panose="020F0502020204030204" pitchFamily="34" charset="0"/>
              </a:rPr>
              <a:t>t does not produce taxable income</a:t>
            </a:r>
            <a:r>
              <a:rPr lang="en-US" sz="2000" dirty="0">
                <a:effectLst/>
                <a:latin typeface="Calibri" panose="020F0502020204030204" pitchFamily="34" charset="0"/>
                <a:ea typeface="Calibri" panose="020F0502020204030204" pitchFamily="34" charset="0"/>
              </a:rPr>
              <a:t>.</a:t>
            </a:r>
          </a:p>
          <a:p>
            <a:endParaRPr lang="en-US" sz="1800" dirty="0"/>
          </a:p>
        </p:txBody>
      </p:sp>
      <p:sp>
        <p:nvSpPr>
          <p:cNvPr id="4" name="Slide Number Placeholder 3">
            <a:extLst>
              <a:ext uri="{FF2B5EF4-FFF2-40B4-BE49-F238E27FC236}">
                <a16:creationId xmlns:a16="http://schemas.microsoft.com/office/drawing/2014/main" id="{3034BBF8-2D50-9EA1-0A88-2A6D1D4B1B53}"/>
              </a:ext>
            </a:extLst>
          </p:cNvPr>
          <p:cNvSpPr>
            <a:spLocks noGrp="1"/>
          </p:cNvSpPr>
          <p:nvPr>
            <p:ph type="sldNum" sz="quarter" idx="12"/>
          </p:nvPr>
        </p:nvSpPr>
        <p:spPr/>
        <p:txBody>
          <a:bodyPr/>
          <a:lstStyle/>
          <a:p>
            <a:fld id="{06B6DE82-4A19-4D20-B096-C924D3EBC1C3}" type="slidenum">
              <a:rPr lang="en-US" smtClean="0"/>
              <a:t>33</a:t>
            </a:fld>
            <a:endParaRPr lang="en-US"/>
          </a:p>
        </p:txBody>
      </p:sp>
    </p:spTree>
    <p:extLst>
      <p:ext uri="{BB962C8B-B14F-4D97-AF65-F5344CB8AC3E}">
        <p14:creationId xmlns:p14="http://schemas.microsoft.com/office/powerpoint/2010/main" val="167080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64009"/>
            <a:ext cx="10515600" cy="749807"/>
          </a:xfrm>
        </p:spPr>
        <p:txBody>
          <a:bodyPr>
            <a:normAutofit/>
          </a:bodyPr>
          <a:lstStyle/>
          <a:p>
            <a:pPr algn="ctr"/>
            <a:r>
              <a:rPr lang="en-US" b="1" dirty="0"/>
              <a:t>What Can Be Done To Reduce The “Burn?”</a:t>
            </a:r>
          </a:p>
        </p:txBody>
      </p:sp>
      <p:sp>
        <p:nvSpPr>
          <p:cNvPr id="3" name="Content Placeholder 2">
            <a:extLst>
              <a:ext uri="{FF2B5EF4-FFF2-40B4-BE49-F238E27FC236}">
                <a16:creationId xmlns:a16="http://schemas.microsoft.com/office/drawing/2014/main" id="{5E8BAD9A-9D26-695B-FB60-6B867740B5C6}"/>
              </a:ext>
            </a:extLst>
          </p:cNvPr>
          <p:cNvSpPr>
            <a:spLocks noGrp="1"/>
          </p:cNvSpPr>
          <p:nvPr>
            <p:ph idx="1"/>
          </p:nvPr>
        </p:nvSpPr>
        <p:spPr>
          <a:xfrm>
            <a:off x="1324859" y="813816"/>
            <a:ext cx="9037187" cy="5957507"/>
          </a:xfrm>
        </p:spPr>
        <p:txBody>
          <a:bodyPr>
            <a:normAutofit/>
          </a:bodyPr>
          <a:lstStyle/>
          <a:p>
            <a:pPr marL="457200" marR="0" lvl="0" indent="-457200">
              <a:spcBef>
                <a:spcPts val="0"/>
              </a:spcBef>
              <a:spcAft>
                <a:spcPts val="0"/>
              </a:spcAft>
              <a:buAutoNum type="arabicPeriod" startAt="6"/>
            </a:pPr>
            <a:r>
              <a:rPr lang="en-US" sz="2000" dirty="0">
                <a:effectLst/>
                <a:latin typeface="Calibri" panose="020F0502020204030204" pitchFamily="34" charset="0"/>
                <a:ea typeface="Calibri" panose="020F0502020204030204" pitchFamily="34" charset="0"/>
              </a:rPr>
              <a:t>Distribute some of the trust’s income producing assets to the beneficiaries.</a:t>
            </a:r>
          </a:p>
          <a:p>
            <a:pPr marL="457200" marR="0" lvl="0" indent="-457200">
              <a:spcBef>
                <a:spcPts val="0"/>
              </a:spcBef>
              <a:spcAft>
                <a:spcPts val="0"/>
              </a:spcAft>
              <a:buAutoNum type="arabicPeriod" startAt="6"/>
            </a:pPr>
            <a:endParaRPr lang="en-US" sz="20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AutoNum type="arabicPeriod" startAt="7"/>
            </a:pPr>
            <a:r>
              <a:rPr lang="en-US" sz="2000" dirty="0">
                <a:effectLst/>
                <a:latin typeface="Calibri" panose="020F0502020204030204" pitchFamily="34" charset="0"/>
                <a:ea typeface="Calibri" panose="020F0502020204030204" pitchFamily="34" charset="0"/>
              </a:rPr>
              <a:t>Use a private annuity sale to continue payments to grantor for life. </a:t>
            </a:r>
          </a:p>
          <a:p>
            <a:pPr marL="457200" marR="0" lvl="0" indent="-457200">
              <a:spcBef>
                <a:spcPts val="0"/>
              </a:spcBef>
              <a:spcAft>
                <a:spcPts val="0"/>
              </a:spcAft>
              <a:buAutoNum type="arabicPeriod" startAt="7"/>
            </a:pPr>
            <a:endParaRPr lang="en-US" sz="20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AutoNum type="arabicPeriod" startAt="8"/>
            </a:pPr>
            <a:r>
              <a:rPr lang="en-US" sz="2000" dirty="0">
                <a:effectLst/>
                <a:latin typeface="Calibri" panose="020F0502020204030204" pitchFamily="34" charset="0"/>
                <a:ea typeface="Calibri" panose="020F0502020204030204" pitchFamily="34" charset="0"/>
              </a:rPr>
              <a:t>Invest trust assets in encumbered real estate to shelter taxable income with depreciation losses, such as bonus depreciation.</a:t>
            </a:r>
          </a:p>
          <a:p>
            <a:pPr marL="457200" marR="0" lvl="0" indent="-457200">
              <a:spcBef>
                <a:spcPts val="0"/>
              </a:spcBef>
              <a:spcAft>
                <a:spcPts val="0"/>
              </a:spcAft>
              <a:buAutoNum type="arabicPeriod" startAt="8"/>
            </a:pPr>
            <a:endParaRPr lang="en-US" sz="20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AutoNum type="arabicPeriod" startAt="9"/>
            </a:pPr>
            <a:r>
              <a:rPr lang="en-US" sz="2000" dirty="0">
                <a:effectLst/>
                <a:latin typeface="Calibri" panose="020F0502020204030204" pitchFamily="34" charset="0"/>
                <a:ea typeface="Calibri" panose="020F0502020204030204" pitchFamily="34" charset="0"/>
              </a:rPr>
              <a:t>If Senior were married could use a SLAT so that trust distributions can be made to the grantor’s spouse (viable only if the grantor’s spouse does not predecease the grantor).</a:t>
            </a:r>
          </a:p>
          <a:p>
            <a:pPr marL="457200" marR="0" lvl="0" indent="-457200">
              <a:spcBef>
                <a:spcPts val="0"/>
              </a:spcBef>
              <a:spcAft>
                <a:spcPts val="0"/>
              </a:spcAft>
              <a:buAutoNum type="arabicPeriod" startAt="9"/>
            </a:pPr>
            <a:endParaRPr lang="en-US" sz="20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AutoNum type="arabicPeriod" startAt="10"/>
            </a:pPr>
            <a:r>
              <a:rPr lang="en-US" sz="2000" dirty="0">
                <a:effectLst/>
                <a:latin typeface="Calibri" panose="020F0502020204030204" pitchFamily="34" charset="0"/>
                <a:ea typeface="Calibri" panose="020F0502020204030204" pitchFamily="34" charset="0"/>
              </a:rPr>
              <a:t>Give the independent trustee the discretionary power to add the grantor as a beneficiary in a state like Nevada that has legislation that the grantor’s creditors cannot go after trust assets.</a:t>
            </a:r>
          </a:p>
          <a:p>
            <a:pPr marL="457200" marR="0" lvl="0" indent="-457200">
              <a:spcBef>
                <a:spcPts val="0"/>
              </a:spcBef>
              <a:spcAft>
                <a:spcPts val="0"/>
              </a:spcAft>
              <a:buAutoNum type="arabicPeriod" startAt="10"/>
            </a:pPr>
            <a:endParaRPr lang="en-US" sz="2000" dirty="0">
              <a:effectLst/>
              <a:latin typeface="Calibri" panose="020F0502020204030204" pitchFamily="34" charset="0"/>
              <a:ea typeface="Calibri" panose="020F0502020204030204" pitchFamily="34" charset="0"/>
            </a:endParaRPr>
          </a:p>
          <a:p>
            <a:pPr marL="457200" marR="0" lvl="0" indent="-457200">
              <a:spcBef>
                <a:spcPts val="0"/>
              </a:spcBef>
              <a:spcAft>
                <a:spcPts val="0"/>
              </a:spcAft>
              <a:buAutoNum type="arabicPeriod" startAt="11"/>
            </a:pPr>
            <a:r>
              <a:rPr lang="en-US" sz="2000" dirty="0">
                <a:effectLst/>
                <a:latin typeface="Calibri" panose="020F0502020204030204" pitchFamily="34" charset="0"/>
                <a:ea typeface="Calibri" panose="020F0502020204030204" pitchFamily="34" charset="0"/>
              </a:rPr>
              <a:t>Prepay the note in whole or in part before maturity date.</a:t>
            </a:r>
          </a:p>
          <a:p>
            <a:pPr marL="457200" marR="0" lvl="0" indent="-457200">
              <a:spcBef>
                <a:spcPts val="0"/>
              </a:spcBef>
              <a:spcAft>
                <a:spcPts val="0"/>
              </a:spcAft>
              <a:buAutoNum type="arabicPeriod" startAt="11"/>
            </a:pPr>
            <a:endParaRPr lang="en-US" sz="20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000" dirty="0">
                <a:effectLst/>
                <a:latin typeface="Calibri" panose="020F0502020204030204" pitchFamily="34" charset="0"/>
                <a:ea typeface="Calibri" panose="020F0502020204030204" pitchFamily="34" charset="0"/>
              </a:rPr>
              <a:t>12.  Given that the discount is less significant than the burn, reduce the size of the valuation discount to say the 20% to 25 % that the IRS is more likely to accept and minimize the audit exposure. </a:t>
            </a:r>
          </a:p>
          <a:p>
            <a:pPr marL="68580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endParaRPr lang="en-US" sz="1800"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34</a:t>
            </a:fld>
            <a:endParaRPr lang="en-US"/>
          </a:p>
        </p:txBody>
      </p:sp>
    </p:spTree>
    <p:extLst>
      <p:ext uri="{BB962C8B-B14F-4D97-AF65-F5344CB8AC3E}">
        <p14:creationId xmlns:p14="http://schemas.microsoft.com/office/powerpoint/2010/main" val="3450128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1840558"/>
            <a:ext cx="10515600" cy="749807"/>
          </a:xfrm>
        </p:spPr>
        <p:txBody>
          <a:bodyPr>
            <a:normAutofit fontScale="90000"/>
          </a:bodyPr>
          <a:lstStyle/>
          <a:p>
            <a:pPr algn="ctr"/>
            <a:r>
              <a:rPr lang="en-US" b="1" dirty="0"/>
              <a:t>What Can Be Done To Reduce The “Burn?”</a:t>
            </a:r>
            <a:br>
              <a:rPr lang="en-US" b="1" dirty="0"/>
            </a:br>
            <a:br>
              <a:rPr lang="en-US" sz="3100" b="1" dirty="0"/>
            </a:br>
            <a:r>
              <a:rPr lang="en-US" sz="3100" b="1" dirty="0"/>
              <a:t>Alternative One – Reduce the Discount Rate to 30%</a:t>
            </a:r>
            <a:br>
              <a:rPr lang="en-US" b="1" dirty="0"/>
            </a:b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35</a:t>
            </a:fld>
            <a:endParaRPr lang="en-US"/>
          </a:p>
        </p:txBody>
      </p:sp>
    </p:spTree>
    <p:extLst>
      <p:ext uri="{BB962C8B-B14F-4D97-AF65-F5344CB8AC3E}">
        <p14:creationId xmlns:p14="http://schemas.microsoft.com/office/powerpoint/2010/main" val="4247105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36</a:t>
            </a:fld>
            <a:endParaRPr lang="en-US"/>
          </a:p>
        </p:txBody>
      </p:sp>
      <p:pic>
        <p:nvPicPr>
          <p:cNvPr id="5" name="Picture 4"/>
          <p:cNvPicPr>
            <a:picLocks noChangeAspect="1"/>
          </p:cNvPicPr>
          <p:nvPr/>
        </p:nvPicPr>
        <p:blipFill>
          <a:blip r:embed="rId2"/>
          <a:stretch>
            <a:fillRect/>
          </a:stretch>
        </p:blipFill>
        <p:spPr>
          <a:xfrm>
            <a:off x="269966" y="1880481"/>
            <a:ext cx="11588932" cy="2975228"/>
          </a:xfrm>
          <a:prstGeom prst="rect">
            <a:avLst/>
          </a:prstGeom>
        </p:spPr>
      </p:pic>
    </p:spTree>
    <p:extLst>
      <p:ext uri="{BB962C8B-B14F-4D97-AF65-F5344CB8AC3E}">
        <p14:creationId xmlns:p14="http://schemas.microsoft.com/office/powerpoint/2010/main" val="787058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37</a:t>
            </a:fld>
            <a:endParaRPr lang="en-US"/>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0745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38</a:t>
            </a:fld>
            <a:endParaRPr lang="en-US"/>
          </a:p>
        </p:txBody>
      </p:sp>
      <p:pic>
        <p:nvPicPr>
          <p:cNvPr id="2" name="Picture 1"/>
          <p:cNvPicPr>
            <a:picLocks noChangeAspect="1"/>
          </p:cNvPicPr>
          <p:nvPr/>
        </p:nvPicPr>
        <p:blipFill>
          <a:blip r:embed="rId2"/>
          <a:stretch>
            <a:fillRect/>
          </a:stretch>
        </p:blipFill>
        <p:spPr>
          <a:xfrm>
            <a:off x="661851" y="103278"/>
            <a:ext cx="10752909" cy="6253072"/>
          </a:xfrm>
          <a:prstGeom prst="rect">
            <a:avLst/>
          </a:prstGeom>
        </p:spPr>
      </p:pic>
    </p:spTree>
    <p:extLst>
      <p:ext uri="{BB962C8B-B14F-4D97-AF65-F5344CB8AC3E}">
        <p14:creationId xmlns:p14="http://schemas.microsoft.com/office/powerpoint/2010/main" val="3008216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1840558"/>
            <a:ext cx="10515600" cy="749807"/>
          </a:xfrm>
        </p:spPr>
        <p:txBody>
          <a:bodyPr>
            <a:normAutofit fontScale="90000"/>
          </a:bodyPr>
          <a:lstStyle/>
          <a:p>
            <a:pPr algn="ctr"/>
            <a:r>
              <a:rPr lang="en-US" b="1" dirty="0"/>
              <a:t>What Can Be Done To Reduce The “Burn?”</a:t>
            </a:r>
            <a:br>
              <a:rPr lang="en-US" b="1" dirty="0"/>
            </a:br>
            <a:br>
              <a:rPr lang="en-US" sz="3100" b="1" dirty="0"/>
            </a:br>
            <a:r>
              <a:rPr lang="en-US" sz="3100" b="1" dirty="0"/>
              <a:t>Alternative Two – Reduce the Discount Rate to 25%</a:t>
            </a:r>
            <a:br>
              <a:rPr lang="en-US" b="1" dirty="0"/>
            </a:b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39</a:t>
            </a:fld>
            <a:endParaRPr lang="en-US"/>
          </a:p>
        </p:txBody>
      </p:sp>
    </p:spTree>
    <p:extLst>
      <p:ext uri="{BB962C8B-B14F-4D97-AF65-F5344CB8AC3E}">
        <p14:creationId xmlns:p14="http://schemas.microsoft.com/office/powerpoint/2010/main" val="86833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50FF-B7F2-DC36-146B-5944AC08D55B}"/>
              </a:ext>
            </a:extLst>
          </p:cNvPr>
          <p:cNvSpPr>
            <a:spLocks noGrp="1"/>
          </p:cNvSpPr>
          <p:nvPr>
            <p:ph type="title"/>
          </p:nvPr>
        </p:nvSpPr>
        <p:spPr>
          <a:xfrm>
            <a:off x="0" y="8627"/>
            <a:ext cx="11353800" cy="681036"/>
          </a:xfrm>
        </p:spPr>
        <p:txBody>
          <a:bodyPr>
            <a:noAutofit/>
          </a:bodyPr>
          <a:lstStyle/>
          <a:p>
            <a:pPr algn="ctr"/>
            <a:r>
              <a:rPr lang="en-US" b="1" dirty="0"/>
              <a:t>Introduction</a:t>
            </a:r>
          </a:p>
        </p:txBody>
      </p:sp>
      <p:sp>
        <p:nvSpPr>
          <p:cNvPr id="3" name="Content Placeholder 2">
            <a:extLst>
              <a:ext uri="{FF2B5EF4-FFF2-40B4-BE49-F238E27FC236}">
                <a16:creationId xmlns:a16="http://schemas.microsoft.com/office/drawing/2014/main" id="{51984321-15CC-EDE4-53BE-3EF1B381AF4F}"/>
              </a:ext>
            </a:extLst>
          </p:cNvPr>
          <p:cNvSpPr>
            <a:spLocks noGrp="1"/>
          </p:cNvSpPr>
          <p:nvPr>
            <p:ph idx="1"/>
          </p:nvPr>
        </p:nvSpPr>
        <p:spPr>
          <a:xfrm>
            <a:off x="172528" y="689663"/>
            <a:ext cx="11861321" cy="6804441"/>
          </a:xfrm>
        </p:spPr>
        <p:txBody>
          <a:bodyPr>
            <a:normAutofit/>
          </a:bodyPr>
          <a:lstStyle/>
          <a:p>
            <a:r>
              <a:rPr lang="en-US" sz="3200" dirty="0">
                <a:effectLst/>
                <a:ea typeface="Times New Roman" panose="02020603050405020304" pitchFamily="18" charset="0"/>
              </a:rPr>
              <a:t>When discussing estate planning strategies with clients, it is imperative to discuss the benefits of planning versus not planning. Sometimes the benefits can be showcased with an easy example or two, as when discussing the use of the lifetime exemption to make taxable gifts with no gift taxes.</a:t>
            </a:r>
            <a:r>
              <a:rPr lang="en-US" sz="3200" dirty="0">
                <a:ea typeface="Times New Roman" panose="02020603050405020304" pitchFamily="18" charset="0"/>
              </a:rPr>
              <a:t> </a:t>
            </a:r>
          </a:p>
          <a:p>
            <a:r>
              <a:rPr lang="en-US" sz="3200" dirty="0"/>
              <a:t>In addition to explaining the gift and estate tax benefits of a proposed planning technique, another objective of financial modeling is to communicate these tax benefits in an understandable manner.</a:t>
            </a:r>
          </a:p>
          <a:p>
            <a:r>
              <a:rPr lang="en-US" sz="3200" dirty="0"/>
              <a:t>The first example covered is a gift of an income-producing asset to a grantor trust.  E</a:t>
            </a:r>
            <a:r>
              <a:rPr lang="en-US" sz="3200" dirty="0">
                <a:effectLst/>
                <a:ea typeface="Times New Roman" panose="02020603050405020304" pitchFamily="18" charset="0"/>
              </a:rPr>
              <a:t>ven a gift to a grantor trust can be confusing because the grantor has to pay the income taxes on the grantor </a:t>
            </a:r>
            <a:r>
              <a:rPr lang="en-US" sz="3200" dirty="0">
                <a:ea typeface="Times New Roman" panose="02020603050405020304" pitchFamily="18" charset="0"/>
              </a:rPr>
              <a:t>trust’s income. </a:t>
            </a:r>
            <a:endParaRPr lang="en-US" sz="3200" dirty="0"/>
          </a:p>
        </p:txBody>
      </p:sp>
      <p:sp>
        <p:nvSpPr>
          <p:cNvPr id="4" name="Slide Number Placeholder 3">
            <a:extLst>
              <a:ext uri="{FF2B5EF4-FFF2-40B4-BE49-F238E27FC236}">
                <a16:creationId xmlns:a16="http://schemas.microsoft.com/office/drawing/2014/main" id="{7EB7BB9D-B5E7-96B2-407D-01FBDFFCDBC0}"/>
              </a:ext>
            </a:extLst>
          </p:cNvPr>
          <p:cNvSpPr>
            <a:spLocks noGrp="1"/>
          </p:cNvSpPr>
          <p:nvPr>
            <p:ph type="sldNum" sz="quarter" idx="12"/>
          </p:nvPr>
        </p:nvSpPr>
        <p:spPr/>
        <p:txBody>
          <a:bodyPr/>
          <a:lstStyle/>
          <a:p>
            <a:fld id="{06B6DE82-4A19-4D20-B096-C924D3EBC1C3}" type="slidenum">
              <a:rPr lang="en-US" smtClean="0"/>
              <a:t>4</a:t>
            </a:fld>
            <a:endParaRPr lang="en-US" dirty="0"/>
          </a:p>
        </p:txBody>
      </p:sp>
    </p:spTree>
    <p:extLst>
      <p:ext uri="{BB962C8B-B14F-4D97-AF65-F5344CB8AC3E}">
        <p14:creationId xmlns:p14="http://schemas.microsoft.com/office/powerpoint/2010/main" val="32395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40</a:t>
            </a:fld>
            <a:endParaRPr lang="en-US"/>
          </a:p>
        </p:txBody>
      </p:sp>
      <p:pic>
        <p:nvPicPr>
          <p:cNvPr id="2" name="Picture 1"/>
          <p:cNvPicPr>
            <a:picLocks noChangeAspect="1"/>
          </p:cNvPicPr>
          <p:nvPr/>
        </p:nvPicPr>
        <p:blipFill>
          <a:blip r:embed="rId2"/>
          <a:stretch>
            <a:fillRect/>
          </a:stretch>
        </p:blipFill>
        <p:spPr>
          <a:xfrm>
            <a:off x="0" y="1506583"/>
            <a:ext cx="12150898" cy="3140120"/>
          </a:xfrm>
          <a:prstGeom prst="rect">
            <a:avLst/>
          </a:prstGeom>
        </p:spPr>
      </p:pic>
    </p:spTree>
    <p:extLst>
      <p:ext uri="{BB962C8B-B14F-4D97-AF65-F5344CB8AC3E}">
        <p14:creationId xmlns:p14="http://schemas.microsoft.com/office/powerpoint/2010/main" val="2950581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41</a:t>
            </a:fld>
            <a:endParaRPr lang="en-US"/>
          </a:p>
        </p:txBody>
      </p:sp>
      <p:pic>
        <p:nvPicPr>
          <p:cNvPr id="3" name="Picture 2"/>
          <p:cNvPicPr>
            <a:picLocks noChangeAspect="1"/>
          </p:cNvPicPr>
          <p:nvPr/>
        </p:nvPicPr>
        <p:blipFill>
          <a:blip r:embed="rId2"/>
          <a:stretch>
            <a:fillRect/>
          </a:stretch>
        </p:blipFill>
        <p:spPr>
          <a:xfrm>
            <a:off x="0" y="-1"/>
            <a:ext cx="12192000" cy="6845115"/>
          </a:xfrm>
          <a:prstGeom prst="rect">
            <a:avLst/>
          </a:prstGeom>
        </p:spPr>
      </p:pic>
    </p:spTree>
    <p:extLst>
      <p:ext uri="{BB962C8B-B14F-4D97-AF65-F5344CB8AC3E}">
        <p14:creationId xmlns:p14="http://schemas.microsoft.com/office/powerpoint/2010/main" val="747343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42</a:t>
            </a:fld>
            <a:endParaRPr lang="en-US"/>
          </a:p>
        </p:txBody>
      </p:sp>
      <p:pic>
        <p:nvPicPr>
          <p:cNvPr id="3" name="Picture 2"/>
          <p:cNvPicPr>
            <a:picLocks noChangeAspect="1"/>
          </p:cNvPicPr>
          <p:nvPr/>
        </p:nvPicPr>
        <p:blipFill>
          <a:blip r:embed="rId2"/>
          <a:stretch>
            <a:fillRect/>
          </a:stretch>
        </p:blipFill>
        <p:spPr>
          <a:xfrm>
            <a:off x="738395" y="156755"/>
            <a:ext cx="11094377" cy="6564720"/>
          </a:xfrm>
          <a:prstGeom prst="rect">
            <a:avLst/>
          </a:prstGeom>
        </p:spPr>
      </p:pic>
    </p:spTree>
    <p:extLst>
      <p:ext uri="{BB962C8B-B14F-4D97-AF65-F5344CB8AC3E}">
        <p14:creationId xmlns:p14="http://schemas.microsoft.com/office/powerpoint/2010/main" val="1997093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1840558"/>
            <a:ext cx="10515600" cy="749807"/>
          </a:xfrm>
        </p:spPr>
        <p:txBody>
          <a:bodyPr>
            <a:normAutofit fontScale="90000"/>
          </a:bodyPr>
          <a:lstStyle/>
          <a:p>
            <a:pPr algn="ctr"/>
            <a:r>
              <a:rPr lang="en-US" b="1" dirty="0"/>
              <a:t>What Can Be Done To Reduce The “Burn?”</a:t>
            </a:r>
            <a:br>
              <a:rPr lang="en-US" b="1" dirty="0"/>
            </a:br>
            <a:br>
              <a:rPr lang="en-US" sz="3100" b="1" dirty="0"/>
            </a:br>
            <a:r>
              <a:rPr lang="en-US" sz="3100" b="1" dirty="0"/>
              <a:t>Alternative Three – Increase Interest Rate by 5% to 9.18%</a:t>
            </a:r>
            <a:br>
              <a:rPr lang="en-US" b="1" dirty="0"/>
            </a:b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43</a:t>
            </a:fld>
            <a:endParaRPr lang="en-US"/>
          </a:p>
        </p:txBody>
      </p:sp>
    </p:spTree>
    <p:extLst>
      <p:ext uri="{BB962C8B-B14F-4D97-AF65-F5344CB8AC3E}">
        <p14:creationId xmlns:p14="http://schemas.microsoft.com/office/powerpoint/2010/main" val="137117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818"/>
            <a:ext cx="12192000" cy="3140364"/>
          </a:xfrm>
          <a:prstGeom prst="rect">
            <a:avLst/>
          </a:prstGeom>
        </p:spPr>
      </p:pic>
    </p:spTree>
    <p:extLst>
      <p:ext uri="{BB962C8B-B14F-4D97-AF65-F5344CB8AC3E}">
        <p14:creationId xmlns:p14="http://schemas.microsoft.com/office/powerpoint/2010/main" val="3664547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45</a:t>
            </a:fld>
            <a:endParaRPr lang="en-US"/>
          </a:p>
        </p:txBody>
      </p:sp>
      <p:pic>
        <p:nvPicPr>
          <p:cNvPr id="2" name="Picture 1"/>
          <p:cNvPicPr>
            <a:picLocks noChangeAspect="1"/>
          </p:cNvPicPr>
          <p:nvPr/>
        </p:nvPicPr>
        <p:blipFill>
          <a:blip r:embed="rId2"/>
          <a:stretch>
            <a:fillRect/>
          </a:stretch>
        </p:blipFill>
        <p:spPr>
          <a:xfrm>
            <a:off x="0" y="6004"/>
            <a:ext cx="12192000" cy="6851996"/>
          </a:xfrm>
          <a:prstGeom prst="rect">
            <a:avLst/>
          </a:prstGeom>
        </p:spPr>
      </p:pic>
    </p:spTree>
    <p:extLst>
      <p:ext uri="{BB962C8B-B14F-4D97-AF65-F5344CB8AC3E}">
        <p14:creationId xmlns:p14="http://schemas.microsoft.com/office/powerpoint/2010/main" val="2198211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46</a:t>
            </a:fld>
            <a:endParaRPr lang="en-US"/>
          </a:p>
        </p:txBody>
      </p:sp>
      <p:pic>
        <p:nvPicPr>
          <p:cNvPr id="5" name="Picture 4"/>
          <p:cNvPicPr>
            <a:picLocks noChangeAspect="1"/>
          </p:cNvPicPr>
          <p:nvPr/>
        </p:nvPicPr>
        <p:blipFill>
          <a:blip r:embed="rId2"/>
          <a:stretch>
            <a:fillRect/>
          </a:stretch>
        </p:blipFill>
        <p:spPr>
          <a:xfrm>
            <a:off x="653143" y="0"/>
            <a:ext cx="10310948" cy="6858000"/>
          </a:xfrm>
          <a:prstGeom prst="rect">
            <a:avLst/>
          </a:prstGeom>
        </p:spPr>
      </p:pic>
    </p:spTree>
    <p:extLst>
      <p:ext uri="{BB962C8B-B14F-4D97-AF65-F5344CB8AC3E}">
        <p14:creationId xmlns:p14="http://schemas.microsoft.com/office/powerpoint/2010/main" val="1846516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1840558"/>
            <a:ext cx="10515600" cy="749807"/>
          </a:xfrm>
        </p:spPr>
        <p:txBody>
          <a:bodyPr>
            <a:normAutofit fontScale="90000"/>
          </a:bodyPr>
          <a:lstStyle/>
          <a:p>
            <a:pPr algn="ctr"/>
            <a:r>
              <a:rPr lang="en-US" b="1" dirty="0"/>
              <a:t>What Can Be Done To Reduce The “Burn?”</a:t>
            </a:r>
            <a:br>
              <a:rPr lang="en-US" b="1" dirty="0"/>
            </a:br>
            <a:br>
              <a:rPr lang="en-US" sz="3100" b="1" dirty="0"/>
            </a:br>
            <a:r>
              <a:rPr lang="en-US" sz="3100" b="1" dirty="0"/>
              <a:t>Alternative Four – Turn Off Grantor Trust Status in Year 20 After Note is Repaid</a:t>
            </a:r>
            <a:br>
              <a:rPr lang="en-US" b="1" dirty="0"/>
            </a:br>
            <a:br>
              <a:rPr lang="en-US" b="1" dirty="0"/>
            </a:br>
            <a:endParaRPr lang="en-US" b="1"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47</a:t>
            </a:fld>
            <a:endParaRPr lang="en-US"/>
          </a:p>
        </p:txBody>
      </p:sp>
    </p:spTree>
    <p:extLst>
      <p:ext uri="{BB962C8B-B14F-4D97-AF65-F5344CB8AC3E}">
        <p14:creationId xmlns:p14="http://schemas.microsoft.com/office/powerpoint/2010/main" val="264169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8818"/>
            <a:ext cx="12192000" cy="3140364"/>
          </a:xfrm>
          <a:prstGeom prst="rect">
            <a:avLst/>
          </a:prstGeom>
        </p:spPr>
      </p:pic>
    </p:spTree>
    <p:extLst>
      <p:ext uri="{BB962C8B-B14F-4D97-AF65-F5344CB8AC3E}">
        <p14:creationId xmlns:p14="http://schemas.microsoft.com/office/powerpoint/2010/main" val="2236512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49</a:t>
            </a:fld>
            <a:endParaRPr lang="en-US"/>
          </a:p>
        </p:txBody>
      </p:sp>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357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51E3-0D1C-7E89-1925-4B7ABEAA9888}"/>
              </a:ext>
            </a:extLst>
          </p:cNvPr>
          <p:cNvSpPr>
            <a:spLocks noGrp="1"/>
          </p:cNvSpPr>
          <p:nvPr>
            <p:ph type="title"/>
          </p:nvPr>
        </p:nvSpPr>
        <p:spPr>
          <a:xfrm>
            <a:off x="0" y="1"/>
            <a:ext cx="12192000" cy="957531"/>
          </a:xfrm>
        </p:spPr>
        <p:txBody>
          <a:bodyPr>
            <a:normAutofit/>
          </a:bodyPr>
          <a:lstStyle/>
          <a:p>
            <a:pPr algn="ctr"/>
            <a:r>
              <a:rPr lang="en-US" sz="2800" b="1" dirty="0"/>
              <a:t>The Four Factors Designed To Shift Value To A Trust That Is Not Exposed To The Estate Tax Without Having to Use The Gift Or Estate Exemptions</a:t>
            </a:r>
          </a:p>
        </p:txBody>
      </p:sp>
      <p:sp>
        <p:nvSpPr>
          <p:cNvPr id="3" name="Content Placeholder 2">
            <a:extLst>
              <a:ext uri="{FF2B5EF4-FFF2-40B4-BE49-F238E27FC236}">
                <a16:creationId xmlns:a16="http://schemas.microsoft.com/office/drawing/2014/main" id="{D0377463-1FA7-54F5-4279-51105AAFAA43}"/>
              </a:ext>
            </a:extLst>
          </p:cNvPr>
          <p:cNvSpPr>
            <a:spLocks noGrp="1"/>
          </p:cNvSpPr>
          <p:nvPr>
            <p:ph idx="1"/>
          </p:nvPr>
        </p:nvSpPr>
        <p:spPr>
          <a:xfrm>
            <a:off x="0" y="810884"/>
            <a:ext cx="12192000" cy="6047115"/>
          </a:xfrm>
        </p:spPr>
        <p:txBody>
          <a:bodyPr>
            <a:normAutofit/>
          </a:bodyPr>
          <a:lstStyle/>
          <a:p>
            <a:pPr marL="457200" indent="-457200">
              <a:buAutoNum type="arabicPeriod"/>
            </a:pPr>
            <a:r>
              <a:rPr lang="en-US" sz="2400" dirty="0">
                <a:solidFill>
                  <a:schemeClr val="tx1"/>
                </a:solidFill>
              </a:rPr>
              <a:t>Valuation discounts.</a:t>
            </a:r>
          </a:p>
          <a:p>
            <a:pPr marL="457200" indent="-457200">
              <a:buAutoNum type="arabicPeriod"/>
            </a:pPr>
            <a:r>
              <a:rPr lang="en-US" sz="2400" dirty="0">
                <a:solidFill>
                  <a:schemeClr val="tx1"/>
                </a:solidFill>
              </a:rPr>
              <a:t>Financial leverage.</a:t>
            </a:r>
          </a:p>
          <a:p>
            <a:pPr marL="457200" indent="-457200">
              <a:buAutoNum type="arabicPeriod"/>
            </a:pPr>
            <a:r>
              <a:rPr lang="en-US" sz="2400" dirty="0">
                <a:solidFill>
                  <a:schemeClr val="tx1"/>
                </a:solidFill>
              </a:rPr>
              <a:t>Freeze current value.</a:t>
            </a:r>
          </a:p>
          <a:p>
            <a:pPr marL="457200" indent="-457200">
              <a:buAutoNum type="arabicPeriod"/>
            </a:pPr>
            <a:r>
              <a:rPr lang="en-US" sz="2400" dirty="0">
                <a:solidFill>
                  <a:schemeClr val="tx1"/>
                </a:solidFill>
              </a:rPr>
              <a:t>Using grantor trusts (</a:t>
            </a:r>
            <a:r>
              <a:rPr lang="en-US" sz="2400" b="1" dirty="0">
                <a:solidFill>
                  <a:srgbClr val="FF0000"/>
                </a:solidFill>
              </a:rPr>
              <a:t>the “burn”).</a:t>
            </a:r>
          </a:p>
          <a:p>
            <a:pPr marL="457200" indent="-457200">
              <a:buAutoNum type="arabicPeriod"/>
            </a:pPr>
            <a:r>
              <a:rPr lang="en-US" sz="2400" dirty="0">
                <a:solidFill>
                  <a:schemeClr val="tx1"/>
                </a:solidFill>
              </a:rPr>
              <a:t>Secondary objective:  Step-up in basis at death. </a:t>
            </a:r>
          </a:p>
          <a:p>
            <a:r>
              <a:rPr lang="en-US" sz="2400" b="1" dirty="0">
                <a:solidFill>
                  <a:schemeClr val="tx1"/>
                </a:solidFill>
              </a:rPr>
              <a:t>Example:</a:t>
            </a:r>
            <a:r>
              <a:rPr lang="en-US" sz="2400" dirty="0">
                <a:solidFill>
                  <a:schemeClr val="tx1"/>
                </a:solidFill>
              </a:rPr>
              <a:t>  Value of Senior’s asset is $1,000,000.  Discounted value is $800,000.  Senior sells the discounted asset to a grantor trust for an $800,000 promissory note at 4.0% annual interest, or $32,000 each year.  The $1,000,000 asset generates $60,000 of annual income. After paying the $32,000 of note interest, the grantor trust nets $28,000. At a 40% income tax rate, the income taxes on $60,000 are $24,000.  Because the grantor has to pay the income taxes on the $60,000 of income,  the grantor depletes his retained assets by $24,000.  Therefore, the aggregate wealth shift is </a:t>
            </a:r>
            <a:r>
              <a:rPr lang="en-US" sz="2400" dirty="0">
                <a:solidFill>
                  <a:schemeClr val="tx1"/>
                </a:solidFill>
                <a:highlight>
                  <a:srgbClr val="FFFF00"/>
                </a:highlight>
              </a:rPr>
              <a:t>$52,000 </a:t>
            </a:r>
            <a:r>
              <a:rPr lang="en-US" sz="2400" dirty="0">
                <a:solidFill>
                  <a:schemeClr val="tx1"/>
                </a:solidFill>
              </a:rPr>
              <a:t>($28,000 net in trust + $24,000 depletion of grantor’s remaining assets) each year. </a:t>
            </a:r>
            <a:r>
              <a:rPr lang="en-US" sz="2400" kern="1200" dirty="0">
                <a:solidFill>
                  <a:srgbClr val="000000"/>
                </a:solidFill>
                <a:effectLst/>
                <a:latin typeface="Calibri" panose="020F0502020204030204" pitchFamily="34" charset="0"/>
                <a:ea typeface="+mn-ea"/>
                <a:cs typeface="+mn-cs"/>
              </a:rPr>
              <a:t> </a:t>
            </a:r>
          </a:p>
          <a:p>
            <a:r>
              <a:rPr lang="en-US" sz="2000" kern="1200" dirty="0">
                <a:solidFill>
                  <a:srgbClr val="000000"/>
                </a:solidFill>
                <a:effectLst/>
                <a:latin typeface="Calibri" panose="020F0502020204030204" pitchFamily="34" charset="0"/>
                <a:ea typeface="+mn-ea"/>
                <a:cs typeface="+mn-cs"/>
              </a:rPr>
              <a:t>If the sale was to a non-grantor trust, the trust would receive $60,000 of income, deduct its $32,000 interest payment, paid $11,200 of income taxes on $28,000 of income and would netted after its interest payment and income tax payment only </a:t>
            </a:r>
            <a:r>
              <a:rPr lang="en-US" sz="2000" kern="1200" dirty="0">
                <a:solidFill>
                  <a:srgbClr val="000000"/>
                </a:solidFill>
                <a:effectLst/>
                <a:highlight>
                  <a:srgbClr val="FFFF00"/>
                </a:highlight>
                <a:latin typeface="Calibri" panose="020F0502020204030204" pitchFamily="34" charset="0"/>
                <a:ea typeface="+mn-ea"/>
                <a:cs typeface="+mn-cs"/>
              </a:rPr>
              <a:t>$16,800</a:t>
            </a:r>
            <a:r>
              <a:rPr lang="en-US" sz="2000" kern="1200" dirty="0">
                <a:solidFill>
                  <a:srgbClr val="000000"/>
                </a:solidFill>
                <a:effectLst/>
                <a:latin typeface="Calibri" panose="020F0502020204030204" pitchFamily="34" charset="0"/>
                <a:ea typeface="+mn-ea"/>
                <a:cs typeface="+mn-cs"/>
              </a:rPr>
              <a:t>.  Instead, as a grantor trust, the trust netted $28,000.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solidFill>
                <a:schemeClr val="tx1"/>
              </a:solidFill>
            </a:endParaRPr>
          </a:p>
          <a:p>
            <a:pPr marL="0" indent="0">
              <a:buNone/>
            </a:pPr>
            <a:endParaRPr lang="en-US" sz="2000" dirty="0">
              <a:solidFill>
                <a:schemeClr val="tx1"/>
              </a:solidFill>
            </a:endParaRPr>
          </a:p>
          <a:p>
            <a:endParaRPr lang="en-US" sz="2000" dirty="0"/>
          </a:p>
        </p:txBody>
      </p:sp>
      <p:sp>
        <p:nvSpPr>
          <p:cNvPr id="4" name="Slide Number Placeholder 3">
            <a:extLst>
              <a:ext uri="{FF2B5EF4-FFF2-40B4-BE49-F238E27FC236}">
                <a16:creationId xmlns:a16="http://schemas.microsoft.com/office/drawing/2014/main" id="{0377F0ED-B2CB-4E13-01E5-24E45407CCA9}"/>
              </a:ext>
            </a:extLst>
          </p:cNvPr>
          <p:cNvSpPr>
            <a:spLocks noGrp="1"/>
          </p:cNvSpPr>
          <p:nvPr>
            <p:ph type="sldNum" sz="quarter" idx="12"/>
          </p:nvPr>
        </p:nvSpPr>
        <p:spPr/>
        <p:txBody>
          <a:bodyPr/>
          <a:lstStyle/>
          <a:p>
            <a:fld id="{06B6DE82-4A19-4D20-B096-C924D3EBC1C3}" type="slidenum">
              <a:rPr lang="en-US" smtClean="0"/>
              <a:t>5</a:t>
            </a:fld>
            <a:endParaRPr lang="en-US" dirty="0"/>
          </a:p>
        </p:txBody>
      </p:sp>
    </p:spTree>
    <p:extLst>
      <p:ext uri="{BB962C8B-B14F-4D97-AF65-F5344CB8AC3E}">
        <p14:creationId xmlns:p14="http://schemas.microsoft.com/office/powerpoint/2010/main" val="395388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50</a:t>
            </a:fld>
            <a:endParaRPr lang="en-US"/>
          </a:p>
        </p:txBody>
      </p:sp>
      <p:pic>
        <p:nvPicPr>
          <p:cNvPr id="3" name="Picture 2"/>
          <p:cNvPicPr>
            <a:picLocks noChangeAspect="1"/>
          </p:cNvPicPr>
          <p:nvPr/>
        </p:nvPicPr>
        <p:blipFill>
          <a:blip r:embed="rId2"/>
          <a:stretch>
            <a:fillRect/>
          </a:stretch>
        </p:blipFill>
        <p:spPr>
          <a:xfrm>
            <a:off x="809897" y="137852"/>
            <a:ext cx="10265228" cy="6583623"/>
          </a:xfrm>
          <a:prstGeom prst="rect">
            <a:avLst/>
          </a:prstGeom>
        </p:spPr>
      </p:pic>
    </p:spTree>
    <p:extLst>
      <p:ext uri="{BB962C8B-B14F-4D97-AF65-F5344CB8AC3E}">
        <p14:creationId xmlns:p14="http://schemas.microsoft.com/office/powerpoint/2010/main" val="4265938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F84A-7F7E-3AE6-F288-9A752F371BE9}"/>
              </a:ext>
            </a:extLst>
          </p:cNvPr>
          <p:cNvSpPr>
            <a:spLocks noGrp="1"/>
          </p:cNvSpPr>
          <p:nvPr>
            <p:ph type="title"/>
          </p:nvPr>
        </p:nvSpPr>
        <p:spPr>
          <a:xfrm>
            <a:off x="838200" y="1840558"/>
            <a:ext cx="10515600" cy="749807"/>
          </a:xfrm>
        </p:spPr>
        <p:txBody>
          <a:bodyPr>
            <a:normAutofit fontScale="90000"/>
          </a:bodyPr>
          <a:lstStyle/>
          <a:p>
            <a:pPr algn="ctr"/>
            <a:r>
              <a:rPr lang="en-US" b="1" dirty="0"/>
              <a:t>What Can Be Done To Reduce The “Burn?”</a:t>
            </a:r>
            <a:br>
              <a:rPr lang="en-US" b="1" dirty="0"/>
            </a:br>
            <a:br>
              <a:rPr lang="en-US" sz="3100" b="1" dirty="0"/>
            </a:br>
            <a:r>
              <a:rPr lang="en-US" sz="3100" b="1" dirty="0"/>
              <a:t>Alternative Five – Retain Additional Assets </a:t>
            </a:r>
            <a:br>
              <a:rPr lang="en-US" sz="3100" b="1" dirty="0"/>
            </a:br>
            <a:r>
              <a:rPr lang="en-US" sz="3100" b="1" dirty="0"/>
              <a:t>$50,000,000 Retained </a:t>
            </a:r>
            <a:br>
              <a:rPr lang="en-US" b="1" dirty="0"/>
            </a:br>
            <a:endParaRPr lang="en-US" b="1" dirty="0"/>
          </a:p>
        </p:txBody>
      </p:sp>
      <p:sp>
        <p:nvSpPr>
          <p:cNvPr id="4" name="Slide Number Placeholder 3">
            <a:extLst>
              <a:ext uri="{FF2B5EF4-FFF2-40B4-BE49-F238E27FC236}">
                <a16:creationId xmlns:a16="http://schemas.microsoft.com/office/drawing/2014/main" id="{2B0F3F7D-246B-4CDB-93A9-516C5BD7E2D3}"/>
              </a:ext>
            </a:extLst>
          </p:cNvPr>
          <p:cNvSpPr>
            <a:spLocks noGrp="1"/>
          </p:cNvSpPr>
          <p:nvPr>
            <p:ph type="sldNum" sz="quarter" idx="12"/>
          </p:nvPr>
        </p:nvSpPr>
        <p:spPr/>
        <p:txBody>
          <a:bodyPr/>
          <a:lstStyle/>
          <a:p>
            <a:fld id="{06B6DE82-4A19-4D20-B096-C924D3EBC1C3}" type="slidenum">
              <a:rPr lang="en-US" smtClean="0"/>
              <a:t>51</a:t>
            </a:fld>
            <a:endParaRPr lang="en-US"/>
          </a:p>
        </p:txBody>
      </p:sp>
    </p:spTree>
    <p:extLst>
      <p:ext uri="{BB962C8B-B14F-4D97-AF65-F5344CB8AC3E}">
        <p14:creationId xmlns:p14="http://schemas.microsoft.com/office/powerpoint/2010/main" val="378653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52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025"/>
            <a:ext cx="12192000" cy="3125949"/>
          </a:xfrm>
          <a:prstGeom prst="rect">
            <a:avLst/>
          </a:prstGeom>
        </p:spPr>
      </p:pic>
    </p:spTree>
    <p:extLst>
      <p:ext uri="{BB962C8B-B14F-4D97-AF65-F5344CB8AC3E}">
        <p14:creationId xmlns:p14="http://schemas.microsoft.com/office/powerpoint/2010/main" val="1127967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53</a:t>
            </a:fld>
            <a:endParaRPr lang="en-US"/>
          </a:p>
        </p:txBody>
      </p:sp>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59055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B6DE82-4A19-4D20-B096-C924D3EBC1C3}" type="slidenum">
              <a:rPr lang="en-US" smtClean="0"/>
              <a:t>54</a:t>
            </a:fld>
            <a:endParaRPr lang="en-US"/>
          </a:p>
        </p:txBody>
      </p:sp>
      <p:pic>
        <p:nvPicPr>
          <p:cNvPr id="2" name="Picture 1"/>
          <p:cNvPicPr>
            <a:picLocks noChangeAspect="1"/>
          </p:cNvPicPr>
          <p:nvPr/>
        </p:nvPicPr>
        <p:blipFill>
          <a:blip r:embed="rId2"/>
          <a:stretch>
            <a:fillRect/>
          </a:stretch>
        </p:blipFill>
        <p:spPr>
          <a:xfrm>
            <a:off x="574766" y="0"/>
            <a:ext cx="10779034" cy="6858000"/>
          </a:xfrm>
          <a:prstGeom prst="rect">
            <a:avLst/>
          </a:prstGeom>
        </p:spPr>
      </p:pic>
    </p:spTree>
    <p:extLst>
      <p:ext uri="{BB962C8B-B14F-4D97-AF65-F5344CB8AC3E}">
        <p14:creationId xmlns:p14="http://schemas.microsoft.com/office/powerpoint/2010/main" val="4213849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8729" y="1012725"/>
            <a:ext cx="8774545" cy="4560346"/>
          </a:xfrm>
          <a:prstGeom prst="rect">
            <a:avLst/>
          </a:prstGeom>
        </p:spPr>
      </p:pic>
    </p:spTree>
    <p:extLst>
      <p:ext uri="{BB962C8B-B14F-4D97-AF65-F5344CB8AC3E}">
        <p14:creationId xmlns:p14="http://schemas.microsoft.com/office/powerpoint/2010/main" val="1201410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589" y="302792"/>
            <a:ext cx="4895713" cy="6337493"/>
          </a:xfrm>
          <a:prstGeom prst="rect">
            <a:avLst/>
          </a:prstGeom>
        </p:spPr>
      </p:pic>
    </p:spTree>
    <p:extLst>
      <p:ext uri="{BB962C8B-B14F-4D97-AF65-F5344CB8AC3E}">
        <p14:creationId xmlns:p14="http://schemas.microsoft.com/office/powerpoint/2010/main" val="215735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F540-5D91-BD6E-58F7-FB45B8271FE7}"/>
              </a:ext>
            </a:extLst>
          </p:cNvPr>
          <p:cNvSpPr>
            <a:spLocks noGrp="1"/>
          </p:cNvSpPr>
          <p:nvPr>
            <p:ph type="title"/>
          </p:nvPr>
        </p:nvSpPr>
        <p:spPr>
          <a:xfrm>
            <a:off x="146304" y="1"/>
            <a:ext cx="11534162" cy="1536192"/>
          </a:xfrm>
        </p:spPr>
        <p:txBody>
          <a:bodyPr>
            <a:normAutofit/>
          </a:bodyPr>
          <a:lstStyle/>
          <a:p>
            <a:pPr algn="ctr"/>
            <a:r>
              <a:rPr lang="en-US" sz="2800" dirty="0">
                <a:latin typeface="Calibri" panose="020F0502020204030204" pitchFamily="34" charset="0"/>
                <a:ea typeface="Times New Roman" panose="02020603050405020304" pitchFamily="18" charset="0"/>
              </a:rPr>
              <a:t>F</a:t>
            </a:r>
            <a:r>
              <a:rPr lang="en-US" sz="2800" dirty="0">
                <a:effectLst/>
                <a:latin typeface="Calibri" panose="020F0502020204030204" pitchFamily="34" charset="0"/>
                <a:ea typeface="Times New Roman" panose="02020603050405020304" pitchFamily="18" charset="0"/>
              </a:rPr>
              <a:t>inancial Modeling Not  Only Explains </a:t>
            </a:r>
            <a:r>
              <a:rPr lang="en-US" sz="2800" dirty="0">
                <a:latin typeface="Calibri" panose="020F0502020204030204" pitchFamily="34" charset="0"/>
                <a:ea typeface="Times New Roman" panose="02020603050405020304" pitchFamily="18" charset="0"/>
              </a:rPr>
              <a:t>How The Gift In Trust Works In An Understandable Manner, But Also can be used </a:t>
            </a:r>
            <a:r>
              <a:rPr lang="en-US" sz="2800" dirty="0">
                <a:effectLst/>
                <a:latin typeface="Calibri" panose="020F0502020204030204" pitchFamily="34" charset="0"/>
                <a:ea typeface="Times New Roman" panose="02020603050405020304" pitchFamily="18" charset="0"/>
              </a:rPr>
              <a:t>To Have The Client Actively Participate  In the Design of A Proposed Strategy.</a:t>
            </a:r>
            <a:endParaRPr lang="en-US" sz="2800" dirty="0"/>
          </a:p>
        </p:txBody>
      </p:sp>
      <p:sp>
        <p:nvSpPr>
          <p:cNvPr id="3" name="Content Placeholder 2">
            <a:extLst>
              <a:ext uri="{FF2B5EF4-FFF2-40B4-BE49-F238E27FC236}">
                <a16:creationId xmlns:a16="http://schemas.microsoft.com/office/drawing/2014/main" id="{F236E2AA-ED44-8C9C-D995-D72BF924F658}"/>
              </a:ext>
            </a:extLst>
          </p:cNvPr>
          <p:cNvSpPr>
            <a:spLocks noGrp="1"/>
          </p:cNvSpPr>
          <p:nvPr>
            <p:ph idx="1"/>
          </p:nvPr>
        </p:nvSpPr>
        <p:spPr>
          <a:xfrm>
            <a:off x="146303" y="1536194"/>
            <a:ext cx="11637379" cy="5825522"/>
          </a:xfrm>
        </p:spPr>
        <p:txBody>
          <a:bodyPr>
            <a:normAutofit/>
          </a:bodyPr>
          <a:lstStyle/>
          <a:p>
            <a:endParaRPr lang="en-US" sz="2400" dirty="0">
              <a:effectLst/>
              <a:ea typeface="Times New Roman" panose="02020603050405020304" pitchFamily="18" charset="0"/>
            </a:endParaRPr>
          </a:p>
          <a:p>
            <a:r>
              <a:rPr lang="en-US" sz="3600" dirty="0">
                <a:effectLst/>
                <a:ea typeface="Times New Roman" panose="02020603050405020304" pitchFamily="18" charset="0"/>
              </a:rPr>
              <a:t>Clients want to know “the hard numbers” in order to gauge whether moving forward with a particular strategy makes financial and emotional sense. </a:t>
            </a:r>
          </a:p>
          <a:p>
            <a:r>
              <a:rPr lang="en-US" sz="3600" dirty="0">
                <a:effectLst/>
                <a:ea typeface="Times New Roman" panose="02020603050405020304" pitchFamily="18" charset="0"/>
              </a:rPr>
              <a:t>Imagine explaining how </a:t>
            </a:r>
            <a:r>
              <a:rPr lang="en-US" sz="3600" dirty="0">
                <a:ea typeface="Times New Roman" panose="02020603050405020304" pitchFamily="18" charset="0"/>
              </a:rPr>
              <a:t>the four factors that shift wealth work together using the installment sale to a grantor trust </a:t>
            </a:r>
            <a:r>
              <a:rPr lang="en-US" sz="3600" dirty="0">
                <a:effectLst/>
                <a:ea typeface="Times New Roman" panose="02020603050405020304" pitchFamily="18" charset="0"/>
              </a:rPr>
              <a:t>without having a spreadsheet illustrating the numbers on a page in front of them. It can be difficult and confusing, but when there are numbers on a page, strategies often come alive.</a:t>
            </a:r>
          </a:p>
          <a:p>
            <a:endParaRPr lang="en-US" sz="3600" dirty="0">
              <a:effectLst/>
              <a:ea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6BD538CD-2667-49C6-4CF6-47CC44CA9C59}"/>
              </a:ext>
            </a:extLst>
          </p:cNvPr>
          <p:cNvSpPr>
            <a:spLocks noGrp="1"/>
          </p:cNvSpPr>
          <p:nvPr>
            <p:ph type="sldNum" sz="quarter" idx="12"/>
          </p:nvPr>
        </p:nvSpPr>
        <p:spPr/>
        <p:txBody>
          <a:bodyPr/>
          <a:lstStyle/>
          <a:p>
            <a:fld id="{06B6DE82-4A19-4D20-B096-C924D3EBC1C3}" type="slidenum">
              <a:rPr lang="en-US" smtClean="0"/>
              <a:t>6</a:t>
            </a:fld>
            <a:endParaRPr lang="en-US"/>
          </a:p>
        </p:txBody>
      </p:sp>
    </p:spTree>
    <p:extLst>
      <p:ext uri="{BB962C8B-B14F-4D97-AF65-F5344CB8AC3E}">
        <p14:creationId xmlns:p14="http://schemas.microsoft.com/office/powerpoint/2010/main" val="318350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1B60-62BC-E22D-303A-C61D44BEB265}"/>
              </a:ext>
            </a:extLst>
          </p:cNvPr>
          <p:cNvSpPr>
            <a:spLocks noGrp="1"/>
          </p:cNvSpPr>
          <p:nvPr>
            <p:ph type="title"/>
          </p:nvPr>
        </p:nvSpPr>
        <p:spPr>
          <a:xfrm>
            <a:off x="0" y="82297"/>
            <a:ext cx="12033504" cy="5878556"/>
          </a:xfrm>
        </p:spPr>
        <p:txBody>
          <a:bodyPr>
            <a:normAutofit fontScale="90000"/>
          </a:bodyPr>
          <a:lstStyle/>
          <a:p>
            <a:pPr marL="571500" indent="-571500">
              <a:buFont typeface="Arial" panose="020B0604020202020204" pitchFamily="34" charset="0"/>
              <a:buChar char="•"/>
            </a:pPr>
            <a:r>
              <a:rPr lang="en-US" sz="4000" dirty="0">
                <a:effectLst/>
                <a:latin typeface="Calibri" panose="020F0502020204030204" pitchFamily="34" charset="0"/>
                <a:ea typeface="Times New Roman" panose="02020603050405020304" pitchFamily="18" charset="0"/>
              </a:rPr>
              <a:t>Modeling Strategies Not Only Provide Tangible Numerical Data For Clients.  </a:t>
            </a:r>
            <a:br>
              <a:rPr lang="en-US" sz="4000">
                <a:effectLst/>
                <a:latin typeface="Calibri" panose="020F0502020204030204" pitchFamily="34" charset="0"/>
                <a:ea typeface="Times New Roman" panose="02020603050405020304" pitchFamily="18" charset="0"/>
              </a:rPr>
            </a:br>
            <a:br>
              <a:rPr lang="en-US" sz="4000">
                <a:effectLst/>
                <a:latin typeface="Calibri" panose="020F0502020204030204" pitchFamily="34" charset="0"/>
                <a:ea typeface="Times New Roman" panose="02020603050405020304" pitchFamily="18" charset="0"/>
              </a:rPr>
            </a:br>
            <a:r>
              <a:rPr lang="en-US" sz="4000">
                <a:effectLst/>
                <a:latin typeface="Calibri" panose="020F0502020204030204" pitchFamily="34" charset="0"/>
                <a:ea typeface="Times New Roman" panose="02020603050405020304" pitchFamily="18" charset="0"/>
              </a:rPr>
              <a:t>They </a:t>
            </a:r>
            <a:r>
              <a:rPr lang="en-US" sz="4000" dirty="0">
                <a:effectLst/>
                <a:latin typeface="Calibri" panose="020F0502020204030204" pitchFamily="34" charset="0"/>
                <a:ea typeface="Times New Roman" panose="02020603050405020304" pitchFamily="18" charset="0"/>
              </a:rPr>
              <a:t>also Provide Insights Into How The Proposed Strategies Work. </a:t>
            </a:r>
            <a:br>
              <a:rPr lang="en-US" sz="4000" dirty="0">
                <a:effectLst/>
                <a:latin typeface="Calibri" panose="020F0502020204030204" pitchFamily="34" charset="0"/>
                <a:ea typeface="Times New Roman" panose="02020603050405020304" pitchFamily="18" charset="0"/>
              </a:rPr>
            </a:b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Financial Modeling Highlights Those Insights And Provides A Vehicle To Help Their Clients Make Better Decisions Around Their Planning, Ones That Align More Closely With Their Personal Needs And Their Financial Goals. </a:t>
            </a:r>
            <a:endParaRPr lang="en-US" sz="4000" dirty="0"/>
          </a:p>
        </p:txBody>
      </p:sp>
      <p:sp>
        <p:nvSpPr>
          <p:cNvPr id="3" name="Content Placeholder 2">
            <a:extLst>
              <a:ext uri="{FF2B5EF4-FFF2-40B4-BE49-F238E27FC236}">
                <a16:creationId xmlns:a16="http://schemas.microsoft.com/office/drawing/2014/main" id="{EC2E3EF8-6227-1028-8AEC-25DB5D347CDA}"/>
              </a:ext>
            </a:extLst>
          </p:cNvPr>
          <p:cNvSpPr>
            <a:spLocks noGrp="1"/>
          </p:cNvSpPr>
          <p:nvPr>
            <p:ph idx="1"/>
          </p:nvPr>
        </p:nvSpPr>
        <p:spPr>
          <a:xfrm>
            <a:off x="158496" y="6245525"/>
            <a:ext cx="12033504" cy="1002163"/>
          </a:xfrm>
        </p:spPr>
        <p:txBody>
          <a:bodyPr>
            <a:normAutofit/>
          </a:bodyPr>
          <a:lstStyle/>
          <a:p>
            <a:pPr marL="457200" marR="0">
              <a:spcBef>
                <a:spcPts val="0"/>
              </a:spcBef>
              <a:spcAft>
                <a:spcPts val="0"/>
              </a:spcAft>
            </a:pPr>
            <a:endParaRPr lang="en-US" sz="2400" dirty="0">
              <a:effectLst/>
              <a:latin typeface="Calibri" panose="020F0502020204030204" pitchFamily="34" charset="0"/>
              <a:ea typeface="Calibri" panose="020F0502020204030204" pitchFamily="34" charset="0"/>
            </a:endParaRPr>
          </a:p>
          <a:p>
            <a:endParaRPr lang="en-US" sz="2000" dirty="0"/>
          </a:p>
        </p:txBody>
      </p:sp>
      <p:sp>
        <p:nvSpPr>
          <p:cNvPr id="4" name="Slide Number Placeholder 3">
            <a:extLst>
              <a:ext uri="{FF2B5EF4-FFF2-40B4-BE49-F238E27FC236}">
                <a16:creationId xmlns:a16="http://schemas.microsoft.com/office/drawing/2014/main" id="{7D3E3B2B-8ABE-10C3-0721-2A7F41EA2206}"/>
              </a:ext>
            </a:extLst>
          </p:cNvPr>
          <p:cNvSpPr>
            <a:spLocks noGrp="1"/>
          </p:cNvSpPr>
          <p:nvPr>
            <p:ph type="sldNum" sz="quarter" idx="12"/>
          </p:nvPr>
        </p:nvSpPr>
        <p:spPr/>
        <p:txBody>
          <a:bodyPr/>
          <a:lstStyle/>
          <a:p>
            <a:fld id="{06B6DE82-4A19-4D20-B096-C924D3EBC1C3}" type="slidenum">
              <a:rPr lang="en-US" smtClean="0"/>
              <a:t>7</a:t>
            </a:fld>
            <a:endParaRPr lang="en-US"/>
          </a:p>
        </p:txBody>
      </p:sp>
    </p:spTree>
    <p:extLst>
      <p:ext uri="{BB962C8B-B14F-4D97-AF65-F5344CB8AC3E}">
        <p14:creationId xmlns:p14="http://schemas.microsoft.com/office/powerpoint/2010/main" val="40193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7995-FC84-0DCD-7699-E54742EE354E}"/>
              </a:ext>
            </a:extLst>
          </p:cNvPr>
          <p:cNvSpPr>
            <a:spLocks noGrp="1"/>
          </p:cNvSpPr>
          <p:nvPr>
            <p:ph type="title"/>
          </p:nvPr>
        </p:nvSpPr>
        <p:spPr>
          <a:xfrm>
            <a:off x="0" y="136525"/>
            <a:ext cx="12191999" cy="3726612"/>
          </a:xfrm>
        </p:spPr>
        <p:txBody>
          <a:bodyPr>
            <a:noAutofit/>
          </a:bodyPr>
          <a:lstStyle/>
          <a:p>
            <a:pPr marL="457200" marR="0">
              <a:spcBef>
                <a:spcPts val="0"/>
              </a:spcBef>
              <a:spcAft>
                <a:spcPts val="0"/>
              </a:spcAft>
            </a:pPr>
            <a:r>
              <a:rPr lang="en-US" sz="2800" dirty="0">
                <a:effectLst/>
                <a:latin typeface="Calibri" panose="020F0502020204030204" pitchFamily="34" charset="0"/>
                <a:ea typeface="Calibri" panose="020F0502020204030204" pitchFamily="34" charset="0"/>
              </a:rPr>
              <a:t>An often overlooked concern is the financial impact on the grantor’s retained assets of grantor trust treatment for income tax purposes.  As time goes by, the grantor is often concerned with the obligation to continue to pay the income taxes on the grantor trust’s income.</a:t>
            </a:r>
            <a:br>
              <a:rPr lang="en-US" sz="2800" dirty="0">
                <a:effectLst/>
                <a:latin typeface="Calibri" panose="020F0502020204030204" pitchFamily="34" charset="0"/>
                <a:ea typeface="Calibri" panose="020F0502020204030204" pitchFamily="34" charset="0"/>
              </a:rPr>
            </a:br>
            <a:r>
              <a:rPr lang="en-US" sz="2800" dirty="0">
                <a:effectLst/>
                <a:latin typeface="Calibri" panose="020F0502020204030204" pitchFamily="34" charset="0"/>
                <a:ea typeface="Calibri" panose="020F0502020204030204" pitchFamily="34" charset="0"/>
              </a:rPr>
              <a:t>When we illustrate the gift to a grantor trust, and later the installment sale to a grantor trust, you need to consider “</a:t>
            </a:r>
            <a:r>
              <a:rPr lang="en-US" sz="2800" dirty="0">
                <a:solidFill>
                  <a:srgbClr val="FF0000"/>
                </a:solidFill>
                <a:effectLst/>
                <a:latin typeface="Calibri" panose="020F0502020204030204" pitchFamily="34" charset="0"/>
                <a:ea typeface="Calibri" panose="020F0502020204030204" pitchFamily="34" charset="0"/>
              </a:rPr>
              <a:t>how to minimize the impact of the grantor having to pay the income taxes on the grantor trust’s income</a:t>
            </a:r>
            <a:r>
              <a:rPr lang="en-US" sz="2800" dirty="0">
                <a:effectLst/>
                <a:latin typeface="Calibri" panose="020F0502020204030204" pitchFamily="34" charset="0"/>
                <a:ea typeface="Calibri" panose="020F0502020204030204" pitchFamily="34" charset="0"/>
              </a:rPr>
              <a:t>.”</a:t>
            </a:r>
            <a:br>
              <a:rPr lang="en-US" sz="2400" dirty="0">
                <a:effectLst/>
                <a:latin typeface="Calibri" panose="020F0502020204030204" pitchFamily="34" charset="0"/>
                <a:ea typeface="Calibri" panose="020F0502020204030204" pitchFamily="34" charset="0"/>
              </a:rPr>
            </a:br>
            <a:endParaRPr lang="en-US" sz="2400" dirty="0"/>
          </a:p>
        </p:txBody>
      </p:sp>
      <p:sp>
        <p:nvSpPr>
          <p:cNvPr id="3" name="Content Placeholder 2">
            <a:extLst>
              <a:ext uri="{FF2B5EF4-FFF2-40B4-BE49-F238E27FC236}">
                <a16:creationId xmlns:a16="http://schemas.microsoft.com/office/drawing/2014/main" id="{19A0F047-1B7E-45B7-106B-2CB1D3CD978B}"/>
              </a:ext>
            </a:extLst>
          </p:cNvPr>
          <p:cNvSpPr>
            <a:spLocks noGrp="1"/>
          </p:cNvSpPr>
          <p:nvPr>
            <p:ph idx="1"/>
          </p:nvPr>
        </p:nvSpPr>
        <p:spPr>
          <a:xfrm>
            <a:off x="0" y="3429000"/>
            <a:ext cx="12102860" cy="3359989"/>
          </a:xfrm>
        </p:spPr>
        <p:txBody>
          <a:bodyPr>
            <a:normAutofit/>
          </a:bodyPr>
          <a:lstStyle/>
          <a:p>
            <a:pPr marL="457200" marR="0">
              <a:spcBef>
                <a:spcPts val="0"/>
              </a:spcBef>
              <a:spcAft>
                <a:spcPts val="0"/>
              </a:spcAft>
            </a:pPr>
            <a:r>
              <a:rPr lang="en-US" sz="2800" dirty="0">
                <a:effectLst/>
                <a:latin typeface="Calibri" panose="020F0502020204030204" pitchFamily="34" charset="0"/>
                <a:ea typeface="Calibri" panose="020F0502020204030204" pitchFamily="34" charset="0"/>
              </a:rPr>
              <a:t>As the financial illustrations demonstrate, the financial impact of the “burn” compounds and increases over time. .</a:t>
            </a:r>
          </a:p>
          <a:p>
            <a:pPr marL="457200" marR="0">
              <a:spcBef>
                <a:spcPts val="0"/>
              </a:spcBef>
              <a:spcAft>
                <a:spcPts val="0"/>
              </a:spcAft>
            </a:pPr>
            <a:endParaRPr lang="en-US" sz="2800" dirty="0">
              <a:latin typeface="Calibri" panose="020F0502020204030204" pitchFamily="34" charset="0"/>
              <a:ea typeface="Calibri" panose="020F0502020204030204" pitchFamily="34" charset="0"/>
            </a:endParaRPr>
          </a:p>
          <a:p>
            <a:pPr marL="457200" marR="0">
              <a:spcBef>
                <a:spcPts val="0"/>
              </a:spcBef>
              <a:spcAft>
                <a:spcPts val="0"/>
              </a:spcAft>
            </a:pPr>
            <a:r>
              <a:rPr lang="en-US" sz="2800" dirty="0">
                <a:effectLst/>
                <a:latin typeface="Calibri" panose="020F0502020204030204" pitchFamily="34" charset="0"/>
                <a:ea typeface="Calibri" panose="020F0502020204030204" pitchFamily="34" charset="0"/>
              </a:rPr>
              <a:t>Using financial modeling allows one to address alternatives to consider that reduce the burn.</a:t>
            </a:r>
          </a:p>
          <a:p>
            <a:pPr marL="457200" marR="0">
              <a:spcBef>
                <a:spcPts val="0"/>
              </a:spcBef>
              <a:spcAft>
                <a:spcPts val="0"/>
              </a:spcAft>
            </a:pPr>
            <a:endParaRPr lang="en-US" sz="2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2800" dirty="0">
                <a:latin typeface="Calibri" panose="020F0502020204030204" pitchFamily="34" charset="0"/>
                <a:ea typeface="Calibri" panose="020F0502020204030204" pitchFamily="34" charset="0"/>
              </a:rPr>
              <a:t>A list of those alternatives is provided later in these materials.</a:t>
            </a:r>
            <a:endParaRPr lang="en-US" sz="2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46952DD3-0FDD-540C-2432-060D8D2CB996}"/>
              </a:ext>
            </a:extLst>
          </p:cNvPr>
          <p:cNvSpPr>
            <a:spLocks noGrp="1"/>
          </p:cNvSpPr>
          <p:nvPr>
            <p:ph type="sldNum" sz="quarter" idx="12"/>
          </p:nvPr>
        </p:nvSpPr>
        <p:spPr/>
        <p:txBody>
          <a:bodyPr/>
          <a:lstStyle/>
          <a:p>
            <a:fld id="{06B6DE82-4A19-4D20-B096-C924D3EBC1C3}" type="slidenum">
              <a:rPr lang="en-US" smtClean="0"/>
              <a:t>8</a:t>
            </a:fld>
            <a:endParaRPr lang="en-US"/>
          </a:p>
        </p:txBody>
      </p:sp>
    </p:spTree>
    <p:extLst>
      <p:ext uri="{BB962C8B-B14F-4D97-AF65-F5344CB8AC3E}">
        <p14:creationId xmlns:p14="http://schemas.microsoft.com/office/powerpoint/2010/main" val="398291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pPr algn="ctr"/>
            <a:r>
              <a:rPr lang="en-US" b="1" dirty="0"/>
              <a:t>Illustrating the “Burn” </a:t>
            </a:r>
          </a:p>
        </p:txBody>
      </p:sp>
      <p:sp>
        <p:nvSpPr>
          <p:cNvPr id="3" name="Content Placeholder 2"/>
          <p:cNvSpPr>
            <a:spLocks noGrp="1"/>
          </p:cNvSpPr>
          <p:nvPr>
            <p:ph idx="1"/>
          </p:nvPr>
        </p:nvSpPr>
        <p:spPr>
          <a:xfrm>
            <a:off x="241540" y="1061049"/>
            <a:ext cx="11809562" cy="5389352"/>
          </a:xfrm>
        </p:spPr>
        <p:txBody>
          <a:bodyPr>
            <a:normAutofit/>
          </a:bodyPr>
          <a:lstStyle/>
          <a:p>
            <a:pPr marL="0" indent="0">
              <a:buNone/>
            </a:pPr>
            <a:r>
              <a:rPr lang="en-US" sz="2000" dirty="0"/>
              <a:t>Assume the following facts: </a:t>
            </a:r>
          </a:p>
          <a:p>
            <a:pPr marL="0" indent="0">
              <a:buNone/>
            </a:pPr>
            <a:r>
              <a:rPr lang="en-US" sz="2000" dirty="0"/>
              <a:t>Senior, age 70 and single, currently has $20,000,000 of income producing investment assets.  This year Senior spent  $500,000 of his investment income for personal living expenses in addition to spending the income from social security and his pension plan.  It is estimated that his person living expenses will increase 3% each year.</a:t>
            </a:r>
          </a:p>
          <a:p>
            <a:pPr marL="0" indent="0">
              <a:buNone/>
            </a:pPr>
            <a:r>
              <a:rPr lang="en-US" sz="2000" dirty="0"/>
              <a:t>Assume an effective 30% Federal and state income tax rate for a combination of capital gains and ordinary income. </a:t>
            </a:r>
          </a:p>
          <a:p>
            <a:pPr marL="0" indent="0">
              <a:buNone/>
            </a:pPr>
            <a:r>
              <a:rPr lang="en-US" sz="2000" dirty="0"/>
              <a:t>Senior wants to make a gift to a trust for the benefit of his children and asks how much he can give away given the above assumptions.  The gift tax exemption for 2024 is $13,610,000.</a:t>
            </a:r>
          </a:p>
          <a:p>
            <a:pPr marL="0" indent="0">
              <a:buNone/>
            </a:pPr>
            <a:r>
              <a:rPr lang="en-US" sz="2000" dirty="0"/>
              <a:t>For purposes of the illustrations, assume a conservative rate of return of 5% on Senior’s investment assets. </a:t>
            </a:r>
          </a:p>
          <a:p>
            <a:pPr marL="0" indent="0">
              <a:buNone/>
            </a:pPr>
            <a:r>
              <a:rPr lang="en-US" sz="2000" dirty="0"/>
              <a:t>Financial modeling allows the planner to consider the depletion of the grantor’s retained assets by: (1) the grantor paying the income taxes on the grantor trust’s income and (2) the amounts the grantor spends on personal living expenses.</a:t>
            </a:r>
          </a:p>
          <a:p>
            <a:pPr marL="0" indent="0">
              <a:buNone/>
            </a:pPr>
            <a:r>
              <a:rPr lang="en-US" sz="2000" dirty="0"/>
              <a:t>Each of the following gift examples is designed to illustrate the point in time when these two wealth depletion factors exhaust all of the grantor’s retained assets while the grantor is still alive.  In the first example, the grantor gifts $10,000,000 and retains $10,000,000.  The exhaustion of Senior’s retained assets occurs at age 86.  Knowing this, one can gift less of the $20,000,000 and retain more of the $20,000,000</a:t>
            </a:r>
          </a:p>
          <a:p>
            <a:pPr marL="0" indent="0">
              <a:buNone/>
            </a:pPr>
            <a:endParaRPr lang="en-US" sz="2000" dirty="0"/>
          </a:p>
        </p:txBody>
      </p:sp>
    </p:spTree>
    <p:extLst>
      <p:ext uri="{BB962C8B-B14F-4D97-AF65-F5344CB8AC3E}">
        <p14:creationId xmlns:p14="http://schemas.microsoft.com/office/powerpoint/2010/main" val="512155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2917</Words>
  <Application>Microsoft Office PowerPoint</Application>
  <PresentationFormat>Widescreen</PresentationFormat>
  <Paragraphs>187</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Using financial modeling to explain the benefits of estate planning techniques and how to reduce or eliminate the grantor’s obligation to pay the income taxes on the grantor trust’s income (the “burn”).</vt:lpstr>
      <vt:lpstr>              </vt:lpstr>
      <vt:lpstr>PowerPoint Presentation</vt:lpstr>
      <vt:lpstr>Introduction</vt:lpstr>
      <vt:lpstr>The Four Factors Designed To Shift Value To A Trust That Is Not Exposed To The Estate Tax Without Having to Use The Gift Or Estate Exemptions</vt:lpstr>
      <vt:lpstr>Financial Modeling Not  Only Explains How The Gift In Trust Works In An Understandable Manner, But Also can be used To Have The Client Actively Participate  In the Design of A Proposed Strategy.</vt:lpstr>
      <vt:lpstr>Modeling Strategies Not Only Provide Tangible Numerical Data For Clients.    They also Provide Insights Into How The Proposed Strategies Work.   Financial Modeling Highlights Those Insights And Provides A Vehicle To Help Their Clients Make Better Decisions Around Their Planning, Ones That Align More Closely With Their Personal Needs And Their Financial Goals. </vt:lpstr>
      <vt:lpstr>An often overlooked concern is the financial impact on the grantor’s retained assets of grantor trust treatment for income tax purposes.  As time goes by, the grantor is often concerned with the obligation to continue to pay the income taxes on the grantor trust’s income. When we illustrate the gift to a grantor trust, and later the installment sale to a grantor trust, you need to consider “how to minimize the impact of the grantor having to pay the income taxes on the grantor trust’s income.” </vt:lpstr>
      <vt:lpstr>Illustrating the “Burn” </vt:lpstr>
      <vt:lpstr>Illustrating the “Burn” – Scenario One  Gift of $10,000,000 </vt:lpstr>
      <vt:lpstr>Illustrating the “Burn” – Scenario One  Gift of $10,000,000, leaving Senior with $10,000,000 </vt:lpstr>
      <vt:lpstr>Illustrating the “Burn” on the grantor – Scenario One  Gift of $10,000,000, leaving Senior with $10,000,000 </vt:lpstr>
      <vt:lpstr>Illustrating the wealth shift to the grantor trust – Scenario One  Gift of $10,000,000, leaving Senior with $10,000,000 </vt:lpstr>
      <vt:lpstr>Although it seemed intuitive to maximize the gift tax exemption when advising the client, the illustrations demonstrate that to maximize the gift tax exemption, Senior would need more than the existing $20,000,000 of investment assets</vt:lpstr>
      <vt:lpstr>Illustrating the “Burn” – Scenario Two   Gift of $6,000,000, Leaving Senior with $14,000,000 to Age 95</vt:lpstr>
      <vt:lpstr>Illustrating the “Burn” – Scenario Two   Gift of $6,000,000, Leaving Senior with $14,000,000 to Age 95</vt:lpstr>
      <vt:lpstr>Illustrating the “Burn” – Scenario Two   Gift of $6,000,000, Leaving Senior with $14,000,000 to Age 95</vt:lpstr>
      <vt:lpstr>Illustrating the “Burn” – Scenario Two   Gift of $6,000,000, Leaving Senior with $14,000,000 to Age 95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the gift examples demonstrate, using financial spreadsheets allows the advisor to explain the planning technique using simple to follow numerical examples, achieving the first objective of communicating the estate tax benefits in an understandable manner</vt:lpstr>
      <vt:lpstr>PowerPoint Presentation</vt:lpstr>
      <vt:lpstr>LLC’s capital accounts after the gift in trust and the installment sale to the trust</vt:lpstr>
      <vt:lpstr>In the first year the income on the $24,000,000 of retained partnership interest is $1,440,000.  At a 30% income tax rate, the income taxes are $432,000.  The grantor nets $1,008,000 after taxes.</vt:lpstr>
      <vt:lpstr>EstateView Inputs </vt:lpstr>
      <vt:lpstr>PowerPoint Presentation</vt:lpstr>
      <vt:lpstr>PowerPoint Presentation</vt:lpstr>
      <vt:lpstr>What Can Be Done To Reduce The “Burn?”</vt:lpstr>
      <vt:lpstr>What Can Be Done To Reduce The “Burn?”</vt:lpstr>
      <vt:lpstr>What Can Be Done To Reduce The “Burn?”  Alternative One – Reduce the Discount Rate to 30%   </vt:lpstr>
      <vt:lpstr>PowerPoint Presentation</vt:lpstr>
      <vt:lpstr>PowerPoint Presentation</vt:lpstr>
      <vt:lpstr>PowerPoint Presentation</vt:lpstr>
      <vt:lpstr>What Can Be Done To Reduce The “Burn?”  Alternative Two – Reduce the Discount Rate to 25%   </vt:lpstr>
      <vt:lpstr>PowerPoint Presentation</vt:lpstr>
      <vt:lpstr>PowerPoint Presentation</vt:lpstr>
      <vt:lpstr>PowerPoint Presentation</vt:lpstr>
      <vt:lpstr>What Can Be Done To Reduce The “Burn?”  Alternative Three – Increase Interest Rate by 5% to 9.18%   </vt:lpstr>
      <vt:lpstr>PowerPoint Presentation</vt:lpstr>
      <vt:lpstr>PowerPoint Presentation</vt:lpstr>
      <vt:lpstr>PowerPoint Presentation</vt:lpstr>
      <vt:lpstr>What Can Be Done To Reduce The “Burn?”  Alternative Four – Turn Off Grantor Trust Status in Year 20 After Note is Repaid  </vt:lpstr>
      <vt:lpstr>PowerPoint Presentation</vt:lpstr>
      <vt:lpstr>PowerPoint Presentation</vt:lpstr>
      <vt:lpstr>PowerPoint Presentation</vt:lpstr>
      <vt:lpstr>What Can Be Done To Reduce The “Burn?”  Alternative Five – Retain Additional Assets  $50,000,000 Retained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Estate Planning Proposals Using Financial Modeling</dc:title>
  <dc:creator>Ador Lazar</dc:creator>
  <cp:lastModifiedBy>Jerome Hesch</cp:lastModifiedBy>
  <cp:revision>41</cp:revision>
  <cp:lastPrinted>2024-02-09T17:54:11Z</cp:lastPrinted>
  <dcterms:created xsi:type="dcterms:W3CDTF">2023-11-30T18:30:39Z</dcterms:created>
  <dcterms:modified xsi:type="dcterms:W3CDTF">2024-03-29T14:51:41Z</dcterms:modified>
</cp:coreProperties>
</file>